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00080"/>
    <a:srgbClr val="942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1AEDF9-48D9-7049-A524-12B33A01D036}" v="4" dt="2022-08-16T14:56:15.548"/>
    <p1510:client id="{F93E4879-54A3-1A47-8A10-1E5758A328B9}" v="2" dt="2022-08-16T15:46:18.86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8" autoAdjust="0"/>
    <p:restoredTop sz="95636" autoAdjust="0"/>
  </p:normalViewPr>
  <p:slideViewPr>
    <p:cSldViewPr snapToGrid="0" snapToObjects="1">
      <p:cViewPr varScale="1">
        <p:scale>
          <a:sx n="108" d="100"/>
          <a:sy n="108" d="100"/>
        </p:scale>
        <p:origin x="186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Christine Cornou" userId="b788231664985d67" providerId="LiveId" clId="{795109B9-F819-3B4A-A003-90F4F9A36498}"/>
    <pc:docChg chg="undo custSel modSld">
      <pc:chgData name="Marie-Christine Cornou" userId="b788231664985d67" providerId="LiveId" clId="{795109B9-F819-3B4A-A003-90F4F9A36498}" dt="2022-08-17T12:45:17.821" v="221" actId="20577"/>
      <pc:docMkLst>
        <pc:docMk/>
      </pc:docMkLst>
      <pc:sldChg chg="modSp mod">
        <pc:chgData name="Marie-Christine Cornou" userId="b788231664985d67" providerId="LiveId" clId="{795109B9-F819-3B4A-A003-90F4F9A36498}" dt="2022-08-17T12:45:17.821" v="221" actId="20577"/>
        <pc:sldMkLst>
          <pc:docMk/>
          <pc:sldMk cId="0" sldId="258"/>
        </pc:sldMkLst>
        <pc:spChg chg="mod">
          <ac:chgData name="Marie-Christine Cornou" userId="b788231664985d67" providerId="LiveId" clId="{795109B9-F819-3B4A-A003-90F4F9A36498}" dt="2022-08-17T12:45:17.821" v="221" actId="20577"/>
          <ac:spMkLst>
            <pc:docMk/>
            <pc:sldMk cId="0" sldId="258"/>
            <ac:spMk id="3" creationId="{05EAB5D8-CBA7-C240-A959-BEB7F5165CE2}"/>
          </ac:spMkLst>
        </pc:spChg>
        <pc:spChg chg="mod">
          <ac:chgData name="Marie-Christine Cornou" userId="b788231664985d67" providerId="LiveId" clId="{795109B9-F819-3B4A-A003-90F4F9A36498}" dt="2022-08-17T12:30:52.008" v="23" actId="113"/>
          <ac:spMkLst>
            <pc:docMk/>
            <pc:sldMk cId="0" sldId="258"/>
            <ac:spMk id="4" creationId="{00000000-0000-0000-0000-000000000000}"/>
          </ac:spMkLst>
        </pc:spChg>
        <pc:spChg chg="mod">
          <ac:chgData name="Marie-Christine Cornou" userId="b788231664985d67" providerId="LiveId" clId="{795109B9-F819-3B4A-A003-90F4F9A36498}" dt="2022-08-17T12:42:59.197" v="194" actId="20577"/>
          <ac:spMkLst>
            <pc:docMk/>
            <pc:sldMk cId="0" sldId="258"/>
            <ac:spMk id="5" creationId="{E3CCFEB2-8127-4C47-AC28-73AE5442BDA2}"/>
          </ac:spMkLst>
        </pc:spChg>
        <pc:picChg chg="mod">
          <ac:chgData name="Marie-Christine Cornou" userId="b788231664985d67" providerId="LiveId" clId="{795109B9-F819-3B4A-A003-90F4F9A36498}" dt="2022-08-17T12:43:10.857" v="198" actId="1037"/>
          <ac:picMkLst>
            <pc:docMk/>
            <pc:sldMk cId="0" sldId="258"/>
            <ac:picMk id="8" creationId="{378336C8-96AC-2D4A-942F-C74C10F9266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ABB4CD8-FFE0-C541-AE34-8BFAD4737572}" type="datetimeFigureOut">
              <a:rPr lang="fr-FR" smtClean="0"/>
              <a:pPr/>
              <a:t>17/08/2022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B4CD8-FFE0-C541-AE34-8BFAD4737572}" type="datetimeFigureOut">
              <a:rPr lang="fr-FR" smtClean="0"/>
              <a:pPr/>
              <a:t>17/08/2022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70280-1561-F14E-95AD-2335DA0AE4D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zebreandco.com/" TargetMode="External"/><Relationship Id="rId2" Type="http://schemas.openxmlformats.org/officeDocument/2006/relationships/hyperlink" Target="mailto:contact@zebreandco.com"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hautslesmasques.fr/" TargetMode="External"/><Relationship Id="rId4" Type="http://schemas.openxmlformats.org/officeDocument/2006/relationships/hyperlink" Target="mailto:isolde.dauge@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04043" y="406066"/>
            <a:ext cx="6585578" cy="1470025"/>
          </a:xfrm>
        </p:spPr>
        <p:txBody>
          <a:bodyPr>
            <a:noAutofit/>
          </a:bodyPr>
          <a:lstStyle/>
          <a:p>
            <a:r>
              <a:rPr lang="fr-FR" sz="2400" dirty="0">
                <a:solidFill>
                  <a:srgbClr val="942093"/>
                </a:solidFill>
              </a:rPr>
              <a:t>Les limites dans la relation… </a:t>
            </a:r>
            <a:br>
              <a:rPr lang="fr-FR" sz="2400" dirty="0">
                <a:solidFill>
                  <a:srgbClr val="942093"/>
                </a:solidFill>
              </a:rPr>
            </a:br>
            <a:r>
              <a:rPr lang="fr-FR" sz="2400" dirty="0">
                <a:solidFill>
                  <a:srgbClr val="942093"/>
                </a:solidFill>
              </a:rPr>
              <a:t>Savoir les poser et les respecter !  </a:t>
            </a:r>
            <a:br>
              <a:rPr lang="fr-FR" sz="2800" dirty="0">
                <a:solidFill>
                  <a:srgbClr val="942093"/>
                </a:solidFill>
              </a:rPr>
            </a:br>
            <a:br>
              <a:rPr lang="fr-FR" sz="1600" b="1" dirty="0">
                <a:solidFill>
                  <a:srgbClr val="800080"/>
                </a:solidFill>
              </a:rPr>
            </a:br>
            <a:r>
              <a:rPr lang="fr-FR" sz="1600" i="1" dirty="0">
                <a:solidFill>
                  <a:schemeClr val="tx1">
                    <a:lumMod val="50000"/>
                    <a:lumOff val="50000"/>
                  </a:schemeClr>
                </a:solidFill>
              </a:rPr>
              <a:t>Je ne supporte pas le refus, la frustration… « Tout m’est dû »</a:t>
            </a:r>
            <a:br>
              <a:rPr lang="fr-FR" sz="1600" i="1" dirty="0">
                <a:solidFill>
                  <a:schemeClr val="tx1">
                    <a:lumMod val="50000"/>
                    <a:lumOff val="50000"/>
                  </a:schemeClr>
                </a:solidFill>
              </a:rPr>
            </a:br>
            <a:r>
              <a:rPr lang="fr-FR" sz="1600" i="1" dirty="0">
                <a:solidFill>
                  <a:schemeClr val="tx1">
                    <a:lumMod val="50000"/>
                    <a:lumOff val="50000"/>
                  </a:schemeClr>
                </a:solidFill>
              </a:rPr>
              <a:t>Je ne sais pas dire non, me faire respecter… « L’autre est plus important » </a:t>
            </a:r>
            <a:br>
              <a:rPr lang="fr-FR" sz="1600" i="1" dirty="0">
                <a:solidFill>
                  <a:schemeClr val="tx1">
                    <a:lumMod val="50000"/>
                    <a:lumOff val="50000"/>
                  </a:schemeClr>
                </a:solidFill>
              </a:rPr>
            </a:br>
            <a:br>
              <a:rPr lang="fr-FR" sz="1600" dirty="0">
                <a:solidFill>
                  <a:schemeClr val="tx1">
                    <a:lumMod val="50000"/>
                    <a:lumOff val="50000"/>
                  </a:schemeClr>
                </a:solidFill>
              </a:rPr>
            </a:br>
            <a:r>
              <a:rPr lang="fr-FR" sz="1600" dirty="0">
                <a:solidFill>
                  <a:schemeClr val="tx1">
                    <a:lumMod val="50000"/>
                    <a:lumOff val="50000"/>
                  </a:schemeClr>
                </a:solidFill>
              </a:rPr>
              <a:t> Ça vous parle ? Ce stage est fait pour vous.</a:t>
            </a:r>
            <a:br>
              <a:rPr lang="fr-FR" sz="1600" dirty="0">
                <a:solidFill>
                  <a:schemeClr val="tx1">
                    <a:lumMod val="50000"/>
                    <a:lumOff val="50000"/>
                  </a:schemeClr>
                </a:solidFill>
              </a:rPr>
            </a:br>
            <a:endParaRPr lang="fr-FR" sz="1600" b="1" dirty="0">
              <a:solidFill>
                <a:schemeClr val="tx1">
                  <a:lumMod val="50000"/>
                  <a:lumOff val="50000"/>
                </a:schemeClr>
              </a:solidFill>
            </a:endParaRPr>
          </a:p>
        </p:txBody>
      </p:sp>
      <p:sp>
        <p:nvSpPr>
          <p:cNvPr id="4" name="Rectangle 3"/>
          <p:cNvSpPr/>
          <p:nvPr/>
        </p:nvSpPr>
        <p:spPr>
          <a:xfrm>
            <a:off x="190747" y="2190995"/>
            <a:ext cx="5433458" cy="2800767"/>
          </a:xfrm>
          <a:prstGeom prst="rect">
            <a:avLst/>
          </a:prstGeom>
        </p:spPr>
        <p:txBody>
          <a:bodyPr wrap="square">
            <a:spAutoFit/>
          </a:bodyPr>
          <a:lstStyle/>
          <a:p>
            <a:r>
              <a:rPr lang="fr-FR" sz="1400" b="1" i="1" dirty="0">
                <a:solidFill>
                  <a:schemeClr val="tx1">
                    <a:lumMod val="50000"/>
                    <a:lumOff val="50000"/>
                  </a:schemeClr>
                </a:solidFill>
              </a:rPr>
              <a:t>Les limites, les miennes et celles de l’autre, sont le socle d’une relation saine et équilibrée. Elles parlent : </a:t>
            </a:r>
          </a:p>
          <a:p>
            <a:pPr marL="285750" indent="-285750">
              <a:buFont typeface="Wingdings" pitchFamily="2" charset="2"/>
              <a:buChar char="Ø"/>
            </a:pPr>
            <a:r>
              <a:rPr lang="fr-FR" sz="1400" i="1" dirty="0">
                <a:solidFill>
                  <a:schemeClr val="tx1">
                    <a:lumMod val="50000"/>
                    <a:lumOff val="50000"/>
                  </a:schemeClr>
                </a:solidFill>
              </a:rPr>
              <a:t>Du respect de soi et de l’autre (intégrité morale et physique)</a:t>
            </a:r>
          </a:p>
          <a:p>
            <a:pPr marL="285750" indent="-285750">
              <a:buFont typeface="Wingdings" pitchFamily="2" charset="2"/>
              <a:buChar char="Ø"/>
            </a:pPr>
            <a:r>
              <a:rPr lang="fr-FR" sz="1400" i="1" dirty="0">
                <a:solidFill>
                  <a:schemeClr val="tx1">
                    <a:lumMod val="50000"/>
                    <a:lumOff val="50000"/>
                  </a:schemeClr>
                </a:solidFill>
              </a:rPr>
              <a:t>De l’affirmation de mes besoins (savoir dire « non » et un vrai « oui ») </a:t>
            </a:r>
          </a:p>
          <a:p>
            <a:pPr marL="285750" indent="-285750">
              <a:buFont typeface="Wingdings" pitchFamily="2" charset="2"/>
              <a:buChar char="Ø"/>
            </a:pPr>
            <a:r>
              <a:rPr lang="fr-FR" sz="1400" i="1" dirty="0">
                <a:solidFill>
                  <a:schemeClr val="tx1">
                    <a:lumMod val="50000"/>
                    <a:lumOff val="50000"/>
                  </a:schemeClr>
                </a:solidFill>
              </a:rPr>
              <a:t>De la juste distance entre l’autre et moi</a:t>
            </a:r>
          </a:p>
          <a:p>
            <a:endParaRPr lang="fr-FR" sz="800" i="1" dirty="0">
              <a:solidFill>
                <a:schemeClr val="tx1">
                  <a:lumMod val="50000"/>
                  <a:lumOff val="50000"/>
                </a:schemeClr>
              </a:solidFill>
            </a:endParaRPr>
          </a:p>
          <a:p>
            <a:r>
              <a:rPr lang="fr-FR" sz="1400" i="1" dirty="0">
                <a:solidFill>
                  <a:schemeClr val="tx1">
                    <a:lumMod val="50000"/>
                    <a:lumOff val="50000"/>
                  </a:schemeClr>
                </a:solidFill>
              </a:rPr>
              <a:t>Construire un environnement sain avec des </a:t>
            </a:r>
            <a:r>
              <a:rPr lang="fr-FR" sz="1400" b="1" i="1" dirty="0">
                <a:solidFill>
                  <a:schemeClr val="tx1">
                    <a:lumMod val="50000"/>
                    <a:lumOff val="50000"/>
                  </a:schemeClr>
                </a:solidFill>
              </a:rPr>
              <a:t>limites claires </a:t>
            </a:r>
            <a:r>
              <a:rPr lang="fr-FR" sz="1400" i="1" dirty="0">
                <a:solidFill>
                  <a:schemeClr val="tx1">
                    <a:lumMod val="50000"/>
                    <a:lumOff val="50000"/>
                  </a:schemeClr>
                </a:solidFill>
              </a:rPr>
              <a:t>: conscientiser leur  importance, ressentir les effets de la transgression, oser les poser sans crainte. </a:t>
            </a:r>
          </a:p>
          <a:p>
            <a:r>
              <a:rPr lang="fr-FR" sz="1400" b="1" i="1" dirty="0">
                <a:solidFill>
                  <a:schemeClr val="tx1">
                    <a:lumMod val="50000"/>
                    <a:lumOff val="50000"/>
                  </a:schemeClr>
                </a:solidFill>
              </a:rPr>
              <a:t>C’est ce que nous vous proposons d’expérimenter, avec l’aide précieuse du plus petit masque du monde, le nez rouge.</a:t>
            </a:r>
          </a:p>
          <a:p>
            <a:endParaRPr lang="fr-FR" sz="1400" b="1" i="1" dirty="0">
              <a:solidFill>
                <a:schemeClr val="tx1">
                  <a:lumMod val="50000"/>
                  <a:lumOff val="50000"/>
                </a:schemeClr>
              </a:solidFill>
            </a:endParaRPr>
          </a:p>
        </p:txBody>
      </p:sp>
      <p:pic>
        <p:nvPicPr>
          <p:cNvPr id="6" name="Image 5"/>
          <p:cNvPicPr>
            <a:picLocks noChangeAspect="1"/>
          </p:cNvPicPr>
          <p:nvPr/>
        </p:nvPicPr>
        <p:blipFill>
          <a:blip r:embed="rId2"/>
          <a:stretch>
            <a:fillRect/>
          </a:stretch>
        </p:blipFill>
        <p:spPr>
          <a:xfrm>
            <a:off x="266698" y="0"/>
            <a:ext cx="2137345" cy="2054431"/>
          </a:xfrm>
          <a:prstGeom prst="rect">
            <a:avLst/>
          </a:prstGeom>
        </p:spPr>
      </p:pic>
      <p:sp>
        <p:nvSpPr>
          <p:cNvPr id="3" name="ZoneTexte 2">
            <a:extLst>
              <a:ext uri="{FF2B5EF4-FFF2-40B4-BE49-F238E27FC236}">
                <a16:creationId xmlns:a16="http://schemas.microsoft.com/office/drawing/2014/main" id="{05EAB5D8-CBA7-C240-A959-BEB7F5165CE2}"/>
              </a:ext>
            </a:extLst>
          </p:cNvPr>
          <p:cNvSpPr txBox="1"/>
          <p:nvPr/>
        </p:nvSpPr>
        <p:spPr>
          <a:xfrm>
            <a:off x="5849095" y="2155370"/>
            <a:ext cx="3028207" cy="4093428"/>
          </a:xfrm>
          <a:prstGeom prst="rect">
            <a:avLst/>
          </a:prstGeom>
          <a:noFill/>
        </p:spPr>
        <p:txBody>
          <a:bodyPr wrap="square" rtlCol="0">
            <a:spAutoFit/>
          </a:bodyPr>
          <a:lstStyle/>
          <a:p>
            <a:r>
              <a:rPr lang="fr-FR" sz="1400" b="1" dirty="0">
                <a:solidFill>
                  <a:schemeClr val="tx1">
                    <a:lumMod val="50000"/>
                    <a:lumOff val="50000"/>
                  </a:schemeClr>
                </a:solidFill>
              </a:rPr>
              <a:t>Le</a:t>
            </a:r>
            <a:r>
              <a:rPr lang="fr-FR" sz="1400" dirty="0">
                <a:solidFill>
                  <a:schemeClr val="tx1">
                    <a:lumMod val="50000"/>
                    <a:lumOff val="50000"/>
                  </a:schemeClr>
                </a:solidFill>
              </a:rPr>
              <a:t> </a:t>
            </a:r>
            <a:r>
              <a:rPr lang="fr-FR" sz="1400" b="1" dirty="0">
                <a:solidFill>
                  <a:schemeClr val="tx1">
                    <a:lumMod val="50000"/>
                    <a:lumOff val="50000"/>
                  </a:schemeClr>
                </a:solidFill>
              </a:rPr>
              <a:t>clown</a:t>
            </a:r>
            <a:r>
              <a:rPr lang="fr-FR" sz="1400" dirty="0">
                <a:solidFill>
                  <a:schemeClr val="tx1">
                    <a:lumMod val="50000"/>
                    <a:lumOff val="50000"/>
                  </a:schemeClr>
                </a:solidFill>
              </a:rPr>
              <a:t> n’a pas peur de partager ses émotions. Chez lui, elles ont plus que le droit de cité. Elles ont le droit d’exister, d’être célébrées. Au plus près de ce qui le traverse Ici et Maintenant, le clown va nous donner une belle leçon d’humanité.  Le travail sur les limites fait émerger un éventail d’émotions et de sentiments : colère, peur, frustration, humiliation… Cela, en résonnance avec notre cadre familial initial.  </a:t>
            </a:r>
          </a:p>
          <a:p>
            <a:endParaRPr lang="fr-FR" sz="800" dirty="0">
              <a:solidFill>
                <a:schemeClr val="tx1">
                  <a:lumMod val="50000"/>
                  <a:lumOff val="50000"/>
                </a:schemeClr>
              </a:solidFill>
            </a:endParaRPr>
          </a:p>
          <a:p>
            <a:r>
              <a:rPr lang="fr-FR" sz="1400" b="1" i="1" dirty="0">
                <a:solidFill>
                  <a:schemeClr val="tx1">
                    <a:lumMod val="50000"/>
                    <a:lumOff val="50000"/>
                  </a:schemeClr>
                </a:solidFill>
              </a:rPr>
              <a:t>Le jeu nous permettra de déconstruire les à priori, les jugements, les croyances et les amalgames qui se rattachent à notre positionnement dans la relation pour aller vers plus d’épanouissement.  </a:t>
            </a:r>
            <a:endParaRPr lang="fr-FR" sz="1400" dirty="0"/>
          </a:p>
        </p:txBody>
      </p:sp>
      <p:sp>
        <p:nvSpPr>
          <p:cNvPr id="5" name="ZoneTexte 4">
            <a:extLst>
              <a:ext uri="{FF2B5EF4-FFF2-40B4-BE49-F238E27FC236}">
                <a16:creationId xmlns:a16="http://schemas.microsoft.com/office/drawing/2014/main" id="{E3CCFEB2-8127-4C47-AC28-73AE5442BDA2}"/>
              </a:ext>
            </a:extLst>
          </p:cNvPr>
          <p:cNvSpPr txBox="1"/>
          <p:nvPr/>
        </p:nvSpPr>
        <p:spPr>
          <a:xfrm>
            <a:off x="368137" y="4820915"/>
            <a:ext cx="4096986" cy="1600438"/>
          </a:xfrm>
          <a:prstGeom prst="rect">
            <a:avLst/>
          </a:prstGeom>
          <a:noFill/>
        </p:spPr>
        <p:txBody>
          <a:bodyPr wrap="square" rtlCol="0">
            <a:spAutoFit/>
          </a:bodyPr>
          <a:lstStyle/>
          <a:p>
            <a:r>
              <a:rPr lang="fr-FR" sz="1400" b="1" dirty="0">
                <a:solidFill>
                  <a:srgbClr val="800080"/>
                </a:solidFill>
              </a:rPr>
              <a:t>Un espace pour : </a:t>
            </a:r>
          </a:p>
          <a:p>
            <a:pPr marL="285750" indent="-285750">
              <a:buFont typeface="Courier New" panose="02070309020205020404" pitchFamily="49" charset="0"/>
              <a:buChar char="o"/>
            </a:pPr>
            <a:r>
              <a:rPr lang="fr-FR" sz="1400" dirty="0">
                <a:solidFill>
                  <a:schemeClr val="tx1">
                    <a:lumMod val="50000"/>
                    <a:lumOff val="50000"/>
                  </a:schemeClr>
                </a:solidFill>
              </a:rPr>
              <a:t>oser explorer ce que me fait l’envahissement,  l’intrusion, l’abus</a:t>
            </a:r>
          </a:p>
          <a:p>
            <a:pPr marL="285750" indent="-285750">
              <a:buFont typeface="Courier New" panose="02070309020205020404" pitchFamily="49" charset="0"/>
              <a:buChar char="o"/>
            </a:pPr>
            <a:r>
              <a:rPr lang="fr-FR" sz="1400" dirty="0">
                <a:solidFill>
                  <a:schemeClr val="tx1">
                    <a:lumMod val="50000"/>
                    <a:lumOff val="50000"/>
                  </a:schemeClr>
                </a:solidFill>
              </a:rPr>
              <a:t>faire un pas de côté grâce au jeu</a:t>
            </a:r>
          </a:p>
          <a:p>
            <a:pPr marL="285750" indent="-285750">
              <a:buFont typeface="Courier New" panose="02070309020205020404" pitchFamily="49" charset="0"/>
              <a:buChar char="o"/>
            </a:pPr>
            <a:r>
              <a:rPr lang="fr-FR" sz="1400" dirty="0">
                <a:solidFill>
                  <a:schemeClr val="tx1">
                    <a:lumMod val="50000"/>
                    <a:lumOff val="50000"/>
                  </a:schemeClr>
                </a:solidFill>
              </a:rPr>
              <a:t>se risquer à la transgression des limites </a:t>
            </a:r>
          </a:p>
          <a:p>
            <a:pPr marL="285750" indent="-285750">
              <a:buFont typeface="Courier New" panose="02070309020205020404" pitchFamily="49" charset="0"/>
              <a:buChar char="o"/>
            </a:pPr>
            <a:r>
              <a:rPr lang="fr-FR" sz="1400" dirty="0">
                <a:solidFill>
                  <a:schemeClr val="tx1">
                    <a:lumMod val="50000"/>
                    <a:lumOff val="50000"/>
                  </a:schemeClr>
                </a:solidFill>
              </a:rPr>
              <a:t>partager mon vécu</a:t>
            </a:r>
          </a:p>
          <a:p>
            <a:pPr marL="285750" indent="-285750">
              <a:buFont typeface="Courier New" panose="02070309020205020404" pitchFamily="49" charset="0"/>
              <a:buChar char="o"/>
            </a:pPr>
            <a:r>
              <a:rPr lang="fr-FR" sz="1400" dirty="0">
                <a:solidFill>
                  <a:schemeClr val="tx1">
                    <a:lumMod val="50000"/>
                    <a:lumOff val="50000"/>
                  </a:schemeClr>
                </a:solidFill>
              </a:rPr>
              <a:t>harmoniser la relation à moi-même  et aux autres </a:t>
            </a:r>
          </a:p>
        </p:txBody>
      </p:sp>
      <p:pic>
        <p:nvPicPr>
          <p:cNvPr id="8" name="Image 7" descr="Une image contenant texte, clipart&#10;&#10;Description générée automatiquement">
            <a:extLst>
              <a:ext uri="{FF2B5EF4-FFF2-40B4-BE49-F238E27FC236}">
                <a16:creationId xmlns:a16="http://schemas.microsoft.com/office/drawing/2014/main" id="{378336C8-96AC-2D4A-942F-C74C10F9266A}"/>
              </a:ext>
            </a:extLst>
          </p:cNvPr>
          <p:cNvPicPr>
            <a:picLocks noChangeAspect="1"/>
          </p:cNvPicPr>
          <p:nvPr/>
        </p:nvPicPr>
        <p:blipFill rotWithShape="1">
          <a:blip r:embed="rId3"/>
          <a:srcRect l="14426" t="7237" r="7067" b="5431"/>
          <a:stretch/>
        </p:blipFill>
        <p:spPr>
          <a:xfrm>
            <a:off x="4327876" y="4873012"/>
            <a:ext cx="1432667" cy="188445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4129" y="5934670"/>
            <a:ext cx="4572000" cy="369332"/>
          </a:xfrm>
          <a:prstGeom prst="rect">
            <a:avLst/>
          </a:prstGeom>
        </p:spPr>
        <p:txBody>
          <a:bodyPr>
            <a:spAutoFit/>
          </a:bodyPr>
          <a:lstStyle/>
          <a:p>
            <a:pPr>
              <a:tabLst>
                <a:tab pos="723900" algn="l"/>
                <a:tab pos="1447800" algn="l"/>
                <a:tab pos="2171700" algn="l"/>
                <a:tab pos="2895600" algn="l"/>
                <a:tab pos="3619500" algn="l"/>
              </a:tabLst>
            </a:pPr>
            <a:endParaRPr lang="fr-FR" i="1" dirty="0">
              <a:solidFill>
                <a:srgbClr val="000000"/>
              </a:solidFill>
              <a:latin typeface="Calibri" charset="0"/>
              <a:ea typeface="Arial Unicode MS" charset="0"/>
              <a:cs typeface="Arial Unicode MS"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243445904"/>
              </p:ext>
            </p:extLst>
          </p:nvPr>
        </p:nvGraphicFramePr>
        <p:xfrm>
          <a:off x="292100" y="939300"/>
          <a:ext cx="8623299" cy="5770881"/>
        </p:xfrm>
        <a:graphic>
          <a:graphicData uri="http://schemas.openxmlformats.org/drawingml/2006/table">
            <a:tbl>
              <a:tblPr firstRow="1" bandRow="1">
                <a:tableStyleId>{D27102A9-8310-4765-A935-A1911B00CA55}</a:tableStyleId>
              </a:tblPr>
              <a:tblGrid>
                <a:gridCol w="501142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3403599">
                  <a:extLst>
                    <a:ext uri="{9D8B030D-6E8A-4147-A177-3AD203B41FA5}">
                      <a16:colId xmlns:a16="http://schemas.microsoft.com/office/drawing/2014/main" val="20002"/>
                    </a:ext>
                  </a:extLst>
                </a:gridCol>
              </a:tblGrid>
              <a:tr h="5770881">
                <a:tc>
                  <a:txBody>
                    <a:bodyPr/>
                    <a:lstStyle/>
                    <a:p>
                      <a:endParaRPr lang="fr-FR" sz="1400" dirty="0">
                        <a:solidFill>
                          <a:srgbClr val="800080"/>
                        </a:solidFill>
                        <a:latin typeface="+mn-lt"/>
                      </a:endParaRPr>
                    </a:p>
                    <a:p>
                      <a:r>
                        <a:rPr lang="fr-FR" sz="1400" dirty="0">
                          <a:solidFill>
                            <a:srgbClr val="800080"/>
                          </a:solidFill>
                          <a:latin typeface="+mn-lt"/>
                        </a:rPr>
                        <a:t>Pour qui ?</a:t>
                      </a:r>
                      <a:r>
                        <a:rPr lang="fr-FR" sz="1400" baseline="0" dirty="0">
                          <a:solidFill>
                            <a:srgbClr val="800080"/>
                          </a:solidFill>
                          <a:latin typeface="+mn-lt"/>
                        </a:rPr>
                        <a:t> </a:t>
                      </a:r>
                    </a:p>
                    <a:p>
                      <a:r>
                        <a:rPr lang="fr-FR" sz="1400" b="0" kern="1200" baseline="0" dirty="0">
                          <a:solidFill>
                            <a:srgbClr val="7F7F7F"/>
                          </a:solidFill>
                          <a:latin typeface="+mn-lt"/>
                          <a:ea typeface="+mn-ea"/>
                          <a:cs typeface="+mn-cs"/>
                        </a:rPr>
                        <a:t>Ouvert à tous ceux et toutes celles que le sujet interpelle, même </a:t>
                      </a:r>
                      <a:r>
                        <a:rPr lang="fr-FR" sz="1400" b="0" kern="1200" baseline="0" dirty="0" err="1">
                          <a:solidFill>
                            <a:srgbClr val="7F7F7F"/>
                          </a:solidFill>
                          <a:latin typeface="+mn-lt"/>
                          <a:ea typeface="+mn-ea"/>
                          <a:cs typeface="+mn-cs"/>
                        </a:rPr>
                        <a:t>débutant.es</a:t>
                      </a:r>
                      <a:r>
                        <a:rPr lang="fr-FR" sz="1400" b="0" kern="1200" baseline="0" dirty="0">
                          <a:solidFill>
                            <a:srgbClr val="7F7F7F"/>
                          </a:solidFill>
                          <a:latin typeface="+mn-lt"/>
                          <a:ea typeface="+mn-ea"/>
                          <a:cs typeface="+mn-cs"/>
                        </a:rPr>
                        <a:t> en clown.</a:t>
                      </a:r>
                    </a:p>
                    <a:p>
                      <a:endParaRPr lang="fr-FR" sz="1400" b="0" kern="1200" baseline="0" dirty="0">
                        <a:solidFill>
                          <a:srgbClr val="7F7F7F"/>
                        </a:solidFill>
                        <a:latin typeface="+mn-lt"/>
                        <a:ea typeface="+mn-ea"/>
                        <a:cs typeface="+mn-cs"/>
                      </a:endParaRPr>
                    </a:p>
                    <a:p>
                      <a:pPr marL="0" algn="l" defTabSz="457200" rtl="0" eaLnBrk="1" latinLnBrk="0" hangingPunct="1"/>
                      <a:r>
                        <a:rPr lang="fr-FR" sz="1400" b="1" kern="1200" dirty="0">
                          <a:solidFill>
                            <a:srgbClr val="800080"/>
                          </a:solidFill>
                          <a:latin typeface="+mn-lt"/>
                          <a:ea typeface="+mn-ea"/>
                          <a:cs typeface="+mn-cs"/>
                        </a:rPr>
                        <a:t>Nos bases d’intervention</a:t>
                      </a:r>
                      <a:endParaRPr lang="fr-FR" sz="1400" b="0" kern="1200" baseline="0" dirty="0">
                        <a:solidFill>
                          <a:srgbClr val="7F7F7F"/>
                        </a:solidFill>
                        <a:latin typeface="+mn-lt"/>
                        <a:ea typeface="+mn-ea"/>
                        <a:cs typeface="+mn-cs"/>
                      </a:endParaRPr>
                    </a:p>
                    <a:p>
                      <a:r>
                        <a:rPr lang="fr-FR" sz="1400" b="0" kern="1200" baseline="0" dirty="0">
                          <a:solidFill>
                            <a:srgbClr val="7F7F7F"/>
                          </a:solidFill>
                          <a:latin typeface="+mn-lt"/>
                          <a:ea typeface="+mn-ea"/>
                          <a:cs typeface="+mn-cs"/>
                        </a:rPr>
                        <a:t>La</a:t>
                      </a:r>
                      <a:r>
                        <a:rPr lang="fr-FR" sz="1400" b="0" kern="1200" dirty="0">
                          <a:solidFill>
                            <a:srgbClr val="7F7F7F"/>
                          </a:solidFill>
                          <a:latin typeface="+mn-lt"/>
                          <a:ea typeface="+mn-ea"/>
                          <a:cs typeface="+mn-cs"/>
                        </a:rPr>
                        <a:t> Gestalt-thérapie est une approche thérapeutique utilisée en</a:t>
                      </a:r>
                      <a:r>
                        <a:rPr lang="fr-FR" sz="1400" b="0" kern="1200" baseline="0" dirty="0">
                          <a:solidFill>
                            <a:srgbClr val="7F7F7F"/>
                          </a:solidFill>
                          <a:latin typeface="+mn-lt"/>
                          <a:ea typeface="+mn-ea"/>
                          <a:cs typeface="+mn-cs"/>
                        </a:rPr>
                        <a:t> </a:t>
                      </a:r>
                      <a:r>
                        <a:rPr lang="fr-FR" sz="1400" b="0" kern="1200" dirty="0">
                          <a:solidFill>
                            <a:srgbClr val="7F7F7F"/>
                          </a:solidFill>
                          <a:latin typeface="+mn-lt"/>
                          <a:ea typeface="+mn-ea"/>
                          <a:cs typeface="+mn-cs"/>
                        </a:rPr>
                        <a:t>relation d’aide, psychothérapie et coaching. Elle permet de « donner forme » à ce qui se passe en nous, d’identifier et de modifier la façon dont nous sommes en relation avec nous-mêmes et avec notre environnement. Elle envisage la santé dans une perspective globale où corps et psyché sont simultanément pris en compte.</a:t>
                      </a:r>
                      <a:r>
                        <a:rPr lang="fr-FR" sz="1400" b="0" kern="1200" baseline="0" dirty="0">
                          <a:solidFill>
                            <a:srgbClr val="7F7F7F"/>
                          </a:solidFill>
                          <a:latin typeface="+mn-lt"/>
                          <a:ea typeface="+mn-ea"/>
                          <a:cs typeface="+mn-cs"/>
                        </a:rPr>
                        <a:t> </a:t>
                      </a:r>
                      <a:br>
                        <a:rPr lang="fr-FR" sz="1400" b="1" kern="1200" dirty="0">
                          <a:solidFill>
                            <a:srgbClr val="800080"/>
                          </a:solidFill>
                          <a:latin typeface="+mn-lt"/>
                          <a:ea typeface="+mn-ea"/>
                          <a:cs typeface="+mn-cs"/>
                        </a:rPr>
                      </a:br>
                      <a:r>
                        <a:rPr lang="fr-FR" sz="1400" b="1" i="1" kern="1200" dirty="0">
                          <a:solidFill>
                            <a:srgbClr val="7F7F7F"/>
                          </a:solidFill>
                          <a:latin typeface="+mn-lt"/>
                          <a:ea typeface="+mn-ea"/>
                          <a:cs typeface="+mn-cs"/>
                        </a:rPr>
                        <a:t>Elle réhabilite le ressenti émotionnel souvent censuré par la culture occidentale. </a:t>
                      </a:r>
                      <a:br>
                        <a:rPr lang="fr-FR" sz="1400" b="1" i="1" kern="1200" dirty="0">
                          <a:solidFill>
                            <a:srgbClr val="7F7F7F"/>
                          </a:solidFill>
                          <a:latin typeface="+mn-lt"/>
                          <a:ea typeface="+mn-ea"/>
                          <a:cs typeface="+mn-cs"/>
                        </a:rPr>
                      </a:br>
                      <a:r>
                        <a:rPr lang="fr-FR" sz="1400" b="1" i="1" kern="1200" dirty="0">
                          <a:solidFill>
                            <a:srgbClr val="7F7F7F"/>
                          </a:solidFill>
                          <a:latin typeface="+mn-lt"/>
                          <a:ea typeface="+mn-ea"/>
                          <a:cs typeface="+mn-cs"/>
                        </a:rPr>
                        <a:t>Elle s'inscrit dans le courant humaniste et existentialiste.</a:t>
                      </a:r>
                    </a:p>
                    <a:p>
                      <a:endParaRPr lang="fr-FR" sz="1400" b="0" kern="1200" baseline="0" dirty="0">
                        <a:solidFill>
                          <a:srgbClr val="7F7F7F"/>
                        </a:solidFill>
                        <a:latin typeface="+mn-lt"/>
                        <a:ea typeface="+mn-ea"/>
                        <a:cs typeface="+mn-cs"/>
                      </a:endParaRPr>
                    </a:p>
                    <a:p>
                      <a:r>
                        <a:rPr lang="fr-FR" sz="1400" b="1" kern="1200" baseline="0" dirty="0">
                          <a:solidFill>
                            <a:srgbClr val="7F7F7F"/>
                          </a:solidFill>
                          <a:latin typeface="+mn-lt"/>
                          <a:ea typeface="+mn-ea"/>
                          <a:cs typeface="+mn-cs"/>
                        </a:rPr>
                        <a:t>Le clown-Gestalt</a:t>
                      </a:r>
                    </a:p>
                    <a:p>
                      <a:r>
                        <a:rPr lang="fr-FR" sz="1400" b="0" kern="1200" baseline="0" dirty="0">
                          <a:solidFill>
                            <a:srgbClr val="7F7F7F"/>
                          </a:solidFill>
                          <a:latin typeface="+mn-lt"/>
                          <a:ea typeface="+mn-ea"/>
                          <a:cs typeface="+mn-cs"/>
                        </a:rPr>
                        <a:t>Le clown et la Gestalt partagent les mêmes outils : le travail sur l’émotionnel, le corps, l’Ici et Maintenant, la relation à soi, à l’autre, à l’environnement. Il est donc très pertinent de les marier pour en faire un outil encore plus puissant, avec, cerise sur le gâteau par l’intermédiaire du nez rouge, la notion de décalage par le jeu. Il est souvent plus facile (et plus joyeux, plus libérateur !) d’aborder de biais que frontalement…</a:t>
                      </a:r>
                      <a:endParaRPr lang="fr-FR" sz="1800" b="1" kern="1200" dirty="0">
                        <a:solidFill>
                          <a:schemeClr val="tx1"/>
                        </a:solidFill>
                        <a:effectLst/>
                        <a:latin typeface="+mn-lt"/>
                        <a:ea typeface="+mn-ea"/>
                        <a:cs typeface="+mn-cs"/>
                      </a:endParaRPr>
                    </a:p>
                    <a:p>
                      <a:endParaRPr lang="fr-FR" sz="800" b="0" kern="1200" baseline="0" dirty="0">
                        <a:solidFill>
                          <a:srgbClr val="7F7F7F"/>
                        </a:solidFill>
                        <a:latin typeface="+mn-lt"/>
                        <a:ea typeface="+mn-ea"/>
                        <a:cs typeface="+mn-cs"/>
                      </a:endParaRPr>
                    </a:p>
                  </a:txBody>
                  <a:tcPr/>
                </a:tc>
                <a:tc>
                  <a:txBody>
                    <a:bodyPr/>
                    <a:lstStyle/>
                    <a:p>
                      <a:pPr marL="0" lvl="1" indent="-119063" algn="l" defTabSz="457200" rtl="0" eaLnBrk="1" latinLnBrk="0" hangingPunct="1">
                        <a:lnSpc>
                          <a:spcPct val="100000"/>
                        </a:lnSpc>
                        <a:spcBef>
                          <a:spcPts val="300"/>
                        </a:spcBef>
                        <a:buClr>
                          <a:srgbClr val="5B5B5A"/>
                        </a:buClr>
                        <a:buSzPct val="45000"/>
                        <a:buFont typeface="Arial" charset="0"/>
                        <a:buChar char="•"/>
                        <a:tabLst>
                          <a:tab pos="723900" algn="l"/>
                          <a:tab pos="1447800" algn="l"/>
                          <a:tab pos="2171700" algn="l"/>
                          <a:tab pos="2895600" algn="l"/>
                          <a:tab pos="3619500" algn="l"/>
                          <a:tab pos="4343400" algn="l"/>
                          <a:tab pos="5067300" algn="l"/>
                          <a:tab pos="5791200" algn="l"/>
                          <a:tab pos="6515100" algn="l"/>
                        </a:tabLst>
                      </a:pPr>
                      <a:endParaRPr lang="fr-FR" sz="1400" b="0" kern="1200" baseline="0" dirty="0">
                        <a:solidFill>
                          <a:schemeClr val="bg1">
                            <a:lumMod val="50000"/>
                          </a:schemeClr>
                        </a:solidFill>
                        <a:latin typeface="+mn-lt"/>
                        <a:ea typeface="+mn-ea"/>
                        <a:cs typeface="+mn-cs"/>
                      </a:endParaRPr>
                    </a:p>
                  </a:txBody>
                  <a:tcPr/>
                </a:tc>
                <a:tc>
                  <a:txBody>
                    <a:bodyPr/>
                    <a:lstStyle/>
                    <a:p>
                      <a:endParaRPr lang="fr-FR" sz="1400" baseline="0" dirty="0">
                        <a:solidFill>
                          <a:srgbClr val="800080"/>
                        </a:solidFill>
                        <a:latin typeface="+mn-lt"/>
                      </a:endParaRPr>
                    </a:p>
                    <a:p>
                      <a:r>
                        <a:rPr lang="fr-FR" sz="1400" baseline="0" dirty="0">
                          <a:solidFill>
                            <a:srgbClr val="800080"/>
                          </a:solidFill>
                          <a:latin typeface="+mn-lt"/>
                        </a:rPr>
                        <a:t>Quand ? Où ? Combien ? </a:t>
                      </a:r>
                    </a:p>
                    <a:p>
                      <a:r>
                        <a:rPr lang="fr-FR" sz="1400" b="0" baseline="0" dirty="0" err="1">
                          <a:solidFill>
                            <a:schemeClr val="bg1">
                              <a:lumMod val="50000"/>
                            </a:schemeClr>
                          </a:solidFill>
                          <a:latin typeface="+mn-lt"/>
                        </a:rPr>
                        <a:t>xXXXXX</a:t>
                      </a:r>
                      <a:endParaRPr lang="fr-FR" sz="1400" b="0" baseline="0" dirty="0">
                        <a:solidFill>
                          <a:schemeClr val="bg1">
                            <a:lumMod val="50000"/>
                          </a:schemeClr>
                        </a:solidFill>
                        <a:latin typeface="+mn-lt"/>
                      </a:endParaRPr>
                    </a:p>
                    <a:p>
                      <a:endParaRPr lang="fr-FR" sz="1400" b="0" baseline="0" dirty="0">
                        <a:solidFill>
                          <a:schemeClr val="bg1">
                            <a:lumMod val="50000"/>
                          </a:schemeClr>
                        </a:solidFill>
                        <a:latin typeface="+mn-lt"/>
                      </a:endParaRPr>
                    </a:p>
                    <a:p>
                      <a:r>
                        <a:rPr lang="fr-FR" sz="1400" b="0" baseline="0" dirty="0">
                          <a:solidFill>
                            <a:schemeClr val="bg1">
                              <a:lumMod val="50000"/>
                            </a:schemeClr>
                          </a:solidFill>
                          <a:latin typeface="+mn-lt"/>
                        </a:rPr>
                        <a:t>A Paris intra muros (adresse communiquée à l’inscription) </a:t>
                      </a:r>
                    </a:p>
                    <a:p>
                      <a:endParaRPr lang="fr-FR" sz="1400" b="0" baseline="0" dirty="0">
                        <a:solidFill>
                          <a:schemeClr val="bg1">
                            <a:lumMod val="50000"/>
                          </a:schemeClr>
                        </a:solidFill>
                        <a:latin typeface="+mn-lt"/>
                      </a:endParaRPr>
                    </a:p>
                    <a:p>
                      <a:r>
                        <a:rPr lang="fr-FR" sz="1400" b="0" baseline="0" dirty="0">
                          <a:solidFill>
                            <a:schemeClr val="bg1">
                              <a:lumMod val="50000"/>
                            </a:schemeClr>
                          </a:solidFill>
                          <a:latin typeface="+mn-lt"/>
                        </a:rPr>
                        <a:t>De 10H à 18H </a:t>
                      </a:r>
                    </a:p>
                    <a:p>
                      <a:endParaRPr lang="fr-FR" sz="900" b="0" baseline="0" dirty="0">
                        <a:solidFill>
                          <a:schemeClr val="bg1">
                            <a:lumMod val="50000"/>
                          </a:schemeClr>
                        </a:solidFill>
                        <a:latin typeface="+mn-lt"/>
                      </a:endParaRPr>
                    </a:p>
                    <a:p>
                      <a:r>
                        <a:rPr lang="fr-FR" sz="1400" b="0" baseline="0" dirty="0">
                          <a:solidFill>
                            <a:schemeClr val="bg1">
                              <a:lumMod val="50000"/>
                            </a:schemeClr>
                          </a:solidFill>
                          <a:latin typeface="+mn-lt"/>
                        </a:rPr>
                        <a:t>260 euros le week-end</a:t>
                      </a: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r>
                        <a:rPr lang="fr-FR" sz="1400" b="1" kern="1200" baseline="0" dirty="0">
                          <a:solidFill>
                            <a:srgbClr val="800080"/>
                          </a:solidFill>
                          <a:latin typeface="+mn-lt"/>
                          <a:ea typeface="+mn-ea"/>
                          <a:cs typeface="+mn-cs"/>
                        </a:rPr>
                        <a:t>Qui sommes-nous ? </a:t>
                      </a:r>
                    </a:p>
                    <a:p>
                      <a:pPr marL="0" algn="l" defTabSz="457200" rtl="0" eaLnBrk="1" latinLnBrk="0" hangingPunct="1"/>
                      <a:r>
                        <a:rPr lang="fr-FR" sz="1400" b="0" kern="1200" baseline="0" dirty="0">
                          <a:solidFill>
                            <a:schemeClr val="bg1">
                              <a:lumMod val="50000"/>
                            </a:schemeClr>
                          </a:solidFill>
                          <a:latin typeface="+mn-lt"/>
                          <a:ea typeface="+mn-ea"/>
                          <a:cs typeface="+mn-cs"/>
                        </a:rPr>
                        <a:t>Marie-Christine </a:t>
                      </a:r>
                      <a:r>
                        <a:rPr lang="fr-FR" sz="1400" b="0" kern="1200" baseline="0" dirty="0" err="1">
                          <a:solidFill>
                            <a:schemeClr val="bg1">
                              <a:lumMod val="50000"/>
                            </a:schemeClr>
                          </a:solidFill>
                          <a:latin typeface="+mn-lt"/>
                          <a:ea typeface="+mn-ea"/>
                          <a:cs typeface="+mn-cs"/>
                        </a:rPr>
                        <a:t>Cornou</a:t>
                      </a:r>
                      <a:r>
                        <a:rPr lang="fr-FR" sz="1400" b="0" kern="1200" baseline="0" dirty="0">
                          <a:solidFill>
                            <a:schemeClr val="bg1">
                              <a:lumMod val="50000"/>
                            </a:schemeClr>
                          </a:solidFill>
                          <a:latin typeface="+mn-lt"/>
                          <a:ea typeface="+mn-ea"/>
                          <a:cs typeface="+mn-cs"/>
                        </a:rPr>
                        <a:t>, Gestalt-thérapeute</a:t>
                      </a:r>
                    </a:p>
                    <a:p>
                      <a:pPr marL="0" algn="l" defTabSz="457200" rtl="0" eaLnBrk="1" latinLnBrk="0" hangingPunct="1"/>
                      <a:r>
                        <a:rPr lang="fr-FR" sz="1400" b="0" kern="1200" baseline="0" dirty="0">
                          <a:solidFill>
                            <a:schemeClr val="bg1">
                              <a:lumMod val="50000"/>
                            </a:schemeClr>
                          </a:solidFill>
                          <a:latin typeface="+mn-lt"/>
                          <a:ea typeface="+mn-ea"/>
                          <a:cs typeface="+mn-cs"/>
                          <a:hlinkClick r:id="rId2"/>
                        </a:rPr>
                        <a:t>contact@zebreandco.com  </a:t>
                      </a:r>
                      <a:endParaRPr lang="fr-FR" sz="1400" b="0" kern="1200" baseline="0" dirty="0">
                        <a:solidFill>
                          <a:schemeClr val="bg1">
                            <a:lumMod val="50000"/>
                          </a:schemeClr>
                        </a:solidFill>
                        <a:latin typeface="+mn-lt"/>
                        <a:ea typeface="+mn-ea"/>
                        <a:cs typeface="+mn-cs"/>
                      </a:endParaRPr>
                    </a:p>
                    <a:p>
                      <a:pPr marL="0" algn="l" defTabSz="457200" rtl="0" eaLnBrk="1" latinLnBrk="0" hangingPunct="1"/>
                      <a:r>
                        <a:rPr lang="fr-FR" sz="1400" b="0" kern="1200" baseline="0" dirty="0">
                          <a:solidFill>
                            <a:schemeClr val="bg1">
                              <a:lumMod val="50000"/>
                            </a:schemeClr>
                          </a:solidFill>
                          <a:latin typeface="+mn-lt"/>
                          <a:ea typeface="+mn-ea"/>
                          <a:cs typeface="+mn-cs"/>
                          <a:hlinkClick r:id="rId3"/>
                        </a:rPr>
                        <a:t>www.zebreandco.com</a:t>
                      </a:r>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r>
                        <a:rPr lang="fr-FR" sz="1400" b="0" kern="1200" baseline="0" dirty="0">
                          <a:solidFill>
                            <a:schemeClr val="bg1">
                              <a:lumMod val="50000"/>
                            </a:schemeClr>
                          </a:solidFill>
                          <a:latin typeface="+mn-lt"/>
                          <a:ea typeface="+mn-ea"/>
                          <a:cs typeface="+mn-cs"/>
                        </a:rPr>
                        <a:t>Sophie </a:t>
                      </a:r>
                      <a:r>
                        <a:rPr lang="fr-FR" sz="1400" b="0" kern="1200" baseline="0" dirty="0" err="1">
                          <a:solidFill>
                            <a:schemeClr val="bg1">
                              <a:lumMod val="50000"/>
                            </a:schemeClr>
                          </a:solidFill>
                          <a:latin typeface="+mn-lt"/>
                          <a:ea typeface="+mn-ea"/>
                          <a:cs typeface="+mn-cs"/>
                        </a:rPr>
                        <a:t>Daugé</a:t>
                      </a:r>
                      <a:r>
                        <a:rPr lang="fr-FR" sz="1400" b="0" kern="1200" baseline="0" dirty="0">
                          <a:solidFill>
                            <a:schemeClr val="bg1">
                              <a:lumMod val="50000"/>
                            </a:schemeClr>
                          </a:solidFill>
                          <a:latin typeface="+mn-lt"/>
                          <a:ea typeface="+mn-ea"/>
                          <a:cs typeface="+mn-cs"/>
                        </a:rPr>
                        <a:t>, Gestalt-praticienne et artiste-clown</a:t>
                      </a:r>
                    </a:p>
                    <a:p>
                      <a:pPr marL="0" algn="l" defTabSz="457200" rtl="0" eaLnBrk="1" latinLnBrk="0" hangingPunct="1"/>
                      <a:r>
                        <a:rPr lang="fr-FR" sz="1400" b="0" kern="1200" baseline="0" dirty="0">
                          <a:solidFill>
                            <a:schemeClr val="bg1">
                              <a:lumMod val="50000"/>
                            </a:schemeClr>
                          </a:solidFill>
                          <a:latin typeface="+mn-lt"/>
                          <a:ea typeface="+mn-ea"/>
                          <a:cs typeface="+mn-cs"/>
                          <a:hlinkClick r:id="rId4"/>
                        </a:rPr>
                        <a:t>isolde.dauge@gmail.com</a:t>
                      </a:r>
                      <a:endParaRPr lang="fr-FR" sz="1400" b="0" kern="1200" baseline="0" dirty="0">
                        <a:solidFill>
                          <a:schemeClr val="bg1">
                            <a:lumMod val="50000"/>
                          </a:schemeClr>
                        </a:solidFill>
                        <a:latin typeface="+mn-lt"/>
                        <a:ea typeface="+mn-ea"/>
                        <a:cs typeface="+mn-cs"/>
                      </a:endParaRPr>
                    </a:p>
                    <a:p>
                      <a:pPr marL="0" algn="l" defTabSz="457200" rtl="0" eaLnBrk="1" latinLnBrk="0" hangingPunct="1"/>
                      <a:r>
                        <a:rPr lang="fr-FR" sz="1400" b="0" kern="1200" baseline="0" dirty="0">
                          <a:solidFill>
                            <a:schemeClr val="bg1">
                              <a:lumMod val="50000"/>
                            </a:schemeClr>
                          </a:solidFill>
                          <a:latin typeface="+mn-lt"/>
                          <a:ea typeface="+mn-ea"/>
                          <a:cs typeface="+mn-cs"/>
                          <a:hlinkClick r:id="rId5"/>
                        </a:rPr>
                        <a:t>http://www.hautslesmasques.fr/</a:t>
                      </a:r>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txBody>
                  <a:tcPr/>
                </a:tc>
                <a:extLst>
                  <a:ext uri="{0D108BD9-81ED-4DB2-BD59-A6C34878D82A}">
                    <a16:rowId xmlns:a16="http://schemas.microsoft.com/office/drawing/2014/main" val="10000"/>
                  </a:ext>
                </a:extLst>
              </a:tr>
            </a:tbl>
          </a:graphicData>
        </a:graphic>
      </p:graphicFrame>
      <p:sp>
        <p:nvSpPr>
          <p:cNvPr id="6" name="ZoneTexte 5"/>
          <p:cNvSpPr txBox="1"/>
          <p:nvPr/>
        </p:nvSpPr>
        <p:spPr>
          <a:xfrm>
            <a:off x="1104900" y="75265"/>
            <a:ext cx="7747000" cy="892552"/>
          </a:xfrm>
          <a:prstGeom prst="rect">
            <a:avLst/>
          </a:prstGeom>
          <a:noFill/>
        </p:spPr>
        <p:txBody>
          <a:bodyPr wrap="square" rtlCol="0">
            <a:spAutoFit/>
          </a:bodyPr>
          <a:lstStyle/>
          <a:p>
            <a:pPr algn="ctr"/>
            <a:r>
              <a:rPr lang="fr-FR" sz="2800" dirty="0">
                <a:solidFill>
                  <a:srgbClr val="942093"/>
                </a:solidFill>
              </a:rPr>
              <a:t> </a:t>
            </a:r>
            <a:r>
              <a:rPr lang="fr-FR" sz="2400" dirty="0">
                <a:solidFill>
                  <a:srgbClr val="942093"/>
                </a:solidFill>
              </a:rPr>
              <a:t>Les limites dans la relation… </a:t>
            </a:r>
            <a:br>
              <a:rPr lang="fr-FR" sz="2400" dirty="0">
                <a:solidFill>
                  <a:srgbClr val="942093"/>
                </a:solidFill>
              </a:rPr>
            </a:br>
            <a:r>
              <a:rPr lang="fr-FR" sz="2400" dirty="0">
                <a:solidFill>
                  <a:srgbClr val="942093"/>
                </a:solidFill>
              </a:rPr>
              <a:t>Savoir les poser et les respecter !  </a:t>
            </a:r>
            <a:endParaRPr lang="fr-FR" sz="2800" b="1" dirty="0">
              <a:solidFill>
                <a:srgbClr val="800080"/>
              </a:solidFill>
            </a:endParaRPr>
          </a:p>
        </p:txBody>
      </p:sp>
      <p:pic>
        <p:nvPicPr>
          <p:cNvPr id="12" name="Image 11">
            <a:extLst>
              <a:ext uri="{FF2B5EF4-FFF2-40B4-BE49-F238E27FC236}">
                <a16:creationId xmlns:a16="http://schemas.microsoft.com/office/drawing/2014/main" id="{9CC0F86F-E5B8-5B44-B223-765A88AC45F5}"/>
              </a:ext>
            </a:extLst>
          </p:cNvPr>
          <p:cNvPicPr>
            <a:picLocks noChangeAspect="1"/>
          </p:cNvPicPr>
          <p:nvPr/>
        </p:nvPicPr>
        <p:blipFill>
          <a:blip r:embed="rId6"/>
          <a:stretch>
            <a:fillRect/>
          </a:stretch>
        </p:blipFill>
        <p:spPr>
          <a:xfrm>
            <a:off x="0" y="51379"/>
            <a:ext cx="2042556" cy="887921"/>
          </a:xfrm>
          <a:prstGeom prst="rect">
            <a:avLst/>
          </a:prstGeom>
        </p:spPr>
      </p:pic>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1451</TotalTime>
  <Words>614</Words>
  <Application>Microsoft Macintosh PowerPoint</Application>
  <PresentationFormat>Affichage à l'écran (4:3)</PresentationFormat>
  <Paragraphs>48</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Courier New</vt:lpstr>
      <vt:lpstr>Wingdings</vt:lpstr>
      <vt:lpstr>Thème Office</vt:lpstr>
      <vt:lpstr>Les limites dans la relation…  Savoir les poser et les respecter !    Je ne supporte pas le refus, la frustration… « Tout m’est dû » Je ne sais pas dire non, me faire respecter… « L’autre est plus important »    Ça vous parle ? Ce stage est fait pour vous. </vt:lpstr>
      <vt:lpstr>Présentation PowerPoint</vt:lpstr>
    </vt:vector>
  </TitlesOfParts>
  <Company>MCCI Conseil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Cycle d’ateliers et groupe de paroles pour ados et jeunes adultes </dc:title>
  <dc:creator>Marie-Christine Cornou</dc:creator>
  <cp:lastModifiedBy>Marie-Christine Cornou</cp:lastModifiedBy>
  <cp:revision>36</cp:revision>
  <cp:lastPrinted>2016-12-30T17:27:52Z</cp:lastPrinted>
  <dcterms:created xsi:type="dcterms:W3CDTF">2016-12-30T17:03:44Z</dcterms:created>
  <dcterms:modified xsi:type="dcterms:W3CDTF">2022-08-17T12:45:22Z</dcterms:modified>
</cp:coreProperties>
</file>