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800080"/>
    <a:srgbClr val="942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587D04-07AE-F54C-AE2C-FF3BDA6A074D}" v="1" dt="2024-06-29T09:45:14.971"/>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7" autoAdjust="0"/>
    <p:restoredTop sz="95876" autoAdjust="0"/>
  </p:normalViewPr>
  <p:slideViewPr>
    <p:cSldViewPr snapToGrid="0" snapToObjects="1">
      <p:cViewPr varScale="1">
        <p:scale>
          <a:sx n="113" d="100"/>
          <a:sy n="113" d="100"/>
        </p:scale>
        <p:origin x="1808"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Daugé" userId="70c1adbaa86bd0d3" providerId="LiveId" clId="{09587D04-07AE-F54C-AE2C-FF3BDA6A074D}"/>
    <pc:docChg chg="modSld">
      <pc:chgData name="Sophie Daugé" userId="70c1adbaa86bd0d3" providerId="LiveId" clId="{09587D04-07AE-F54C-AE2C-FF3BDA6A074D}" dt="2024-06-29T09:45:14.971" v="9" actId="20578"/>
      <pc:docMkLst>
        <pc:docMk/>
      </pc:docMkLst>
      <pc:sldChg chg="modSp mod">
        <pc:chgData name="Sophie Daugé" userId="70c1adbaa86bd0d3" providerId="LiveId" clId="{09587D04-07AE-F54C-AE2C-FF3BDA6A074D}" dt="2023-12-28T10:38:17.536" v="8" actId="20577"/>
        <pc:sldMkLst>
          <pc:docMk/>
          <pc:sldMk cId="0" sldId="257"/>
        </pc:sldMkLst>
        <pc:graphicFrameChg chg="modGraphic">
          <ac:chgData name="Sophie Daugé" userId="70c1adbaa86bd0d3" providerId="LiveId" clId="{09587D04-07AE-F54C-AE2C-FF3BDA6A074D}" dt="2023-12-28T10:38:17.536" v="8" actId="20577"/>
          <ac:graphicFrameMkLst>
            <pc:docMk/>
            <pc:sldMk cId="0" sldId="257"/>
            <ac:graphicFrameMk id="5" creationId="{00000000-0000-0000-0000-000000000000}"/>
          </ac:graphicFrameMkLst>
        </pc:graphicFrameChg>
      </pc:sldChg>
      <pc:sldChg chg="modSp mod">
        <pc:chgData name="Sophie Daugé" userId="70c1adbaa86bd0d3" providerId="LiveId" clId="{09587D04-07AE-F54C-AE2C-FF3BDA6A074D}" dt="2024-06-29T09:45:14.971" v="9" actId="20578"/>
        <pc:sldMkLst>
          <pc:docMk/>
          <pc:sldMk cId="0" sldId="258"/>
        </pc:sldMkLst>
        <pc:spChg chg="mod">
          <ac:chgData name="Sophie Daugé" userId="70c1adbaa86bd0d3" providerId="LiveId" clId="{09587D04-07AE-F54C-AE2C-FF3BDA6A074D}" dt="2024-06-29T09:45:14.971" v="9" actId="20578"/>
          <ac:spMkLst>
            <pc:docMk/>
            <pc:sldMk cId="0" sldId="258"/>
            <ac:spMk id="2" creationId="{00000000-0000-0000-0000-000000000000}"/>
          </ac:spMkLst>
        </pc:spChg>
        <pc:spChg chg="mod">
          <ac:chgData name="Sophie Daugé" userId="70c1adbaa86bd0d3" providerId="LiveId" clId="{09587D04-07AE-F54C-AE2C-FF3BDA6A074D}" dt="2023-12-28T10:35:31.219" v="0" actId="20577"/>
          <ac:spMkLst>
            <pc:docMk/>
            <pc:sldMk cId="0" sldId="258"/>
            <ac:spMk id="3" creationId="{05EAB5D8-CBA7-C240-A959-BEB7F5165CE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DABB4CD8-FFE0-C541-AE34-8BFAD4737572}" type="datetimeFigureOut">
              <a:rPr lang="fr-FR" smtClean="0"/>
              <a:pPr/>
              <a:t>29/06/2024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40470280-1561-F14E-95AD-2335DA0AE4D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BB4CD8-FFE0-C541-AE34-8BFAD4737572}" type="datetimeFigureOut">
              <a:rPr lang="fr-FR" smtClean="0"/>
              <a:pPr/>
              <a:t>29/06/2024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70280-1561-F14E-95AD-2335DA0AE4D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zebreandco.com/" TargetMode="External"/><Relationship Id="rId2" Type="http://schemas.openxmlformats.org/officeDocument/2006/relationships/hyperlink" Target="mailto:contact@zebreandco.com"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hautslesmasques.fr/" TargetMode="External"/><Relationship Id="rId4" Type="http://schemas.openxmlformats.org/officeDocument/2006/relationships/hyperlink" Target="mailto:isolde.dauge@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907475" y="406066"/>
            <a:ext cx="5668113" cy="1470025"/>
          </a:xfrm>
        </p:spPr>
        <p:txBody>
          <a:bodyPr>
            <a:noAutofit/>
          </a:bodyPr>
          <a:lstStyle/>
          <a:p>
            <a:r>
              <a:rPr lang="fr-FR" sz="2800" b="1" dirty="0">
                <a:solidFill>
                  <a:srgbClr val="942093"/>
                </a:solidFill>
              </a:rPr>
              <a:t>La peur : </a:t>
            </a:r>
            <a:br>
              <a:rPr lang="fr-FR" sz="2800" b="1" dirty="0">
                <a:solidFill>
                  <a:srgbClr val="942093"/>
                </a:solidFill>
              </a:rPr>
            </a:br>
            <a:r>
              <a:rPr lang="fr-FR" sz="1800" b="1" dirty="0">
                <a:solidFill>
                  <a:srgbClr val="942093"/>
                </a:solidFill>
              </a:rPr>
              <a:t>Aller vers une réponse ajustée à la situation</a:t>
            </a:r>
            <a:br>
              <a:rPr lang="fr-FR" sz="2800" dirty="0">
                <a:solidFill>
                  <a:srgbClr val="942093"/>
                </a:solidFill>
              </a:rPr>
            </a:br>
            <a:r>
              <a:rPr lang="fr-FR" sz="1600" i="1" dirty="0">
                <a:solidFill>
                  <a:schemeClr val="tx1">
                    <a:lumMod val="50000"/>
                    <a:lumOff val="50000"/>
                  </a:schemeClr>
                </a:solidFill>
              </a:rPr>
              <a:t>« J’ai peur de mon ombre »… « J’en meurs de peur »… « Je n’ose pas me lancer »… « Même pas peur, même pas ma</a:t>
            </a:r>
            <a:br>
              <a:rPr lang="fr-FR" sz="1600" b="1" dirty="0">
                <a:solidFill>
                  <a:srgbClr val="800080"/>
                </a:solidFill>
              </a:rPr>
            </a:br>
            <a:r>
              <a:rPr lang="fr-FR" sz="1600" i="1" dirty="0">
                <a:solidFill>
                  <a:schemeClr val="tx1">
                    <a:lumMod val="50000"/>
                    <a:lumOff val="50000"/>
                  </a:schemeClr>
                </a:solidFill>
              </a:rPr>
              <a:t>l ».</a:t>
            </a:r>
            <a:r>
              <a:rPr lang="fr-FR" sz="1600" dirty="0">
                <a:solidFill>
                  <a:schemeClr val="tx1">
                    <a:lumMod val="50000"/>
                    <a:lumOff val="50000"/>
                  </a:schemeClr>
                </a:solidFill>
              </a:rPr>
              <a:t> </a:t>
            </a:r>
            <a:br>
              <a:rPr lang="fr-FR" sz="1600" dirty="0">
                <a:solidFill>
                  <a:schemeClr val="tx1">
                    <a:lumMod val="50000"/>
                    <a:lumOff val="50000"/>
                  </a:schemeClr>
                </a:solidFill>
              </a:rPr>
            </a:br>
            <a:r>
              <a:rPr lang="fr-FR" sz="1600" dirty="0">
                <a:solidFill>
                  <a:schemeClr val="tx1">
                    <a:lumMod val="50000"/>
                    <a:lumOff val="50000"/>
                  </a:schemeClr>
                </a:solidFill>
              </a:rPr>
              <a:t>Ça vous parle ? Bonne nouvelle : ce stage est fait pour vous.</a:t>
            </a:r>
            <a:br>
              <a:rPr lang="fr-FR" sz="1600" dirty="0">
                <a:solidFill>
                  <a:schemeClr val="tx1">
                    <a:lumMod val="50000"/>
                    <a:lumOff val="50000"/>
                  </a:schemeClr>
                </a:solidFill>
              </a:rPr>
            </a:br>
            <a:endParaRPr lang="fr-FR" sz="1600" b="1" dirty="0">
              <a:solidFill>
                <a:schemeClr val="tx1">
                  <a:lumMod val="50000"/>
                  <a:lumOff val="50000"/>
                </a:schemeClr>
              </a:solidFill>
            </a:endParaRPr>
          </a:p>
        </p:txBody>
      </p:sp>
      <p:sp>
        <p:nvSpPr>
          <p:cNvPr id="4" name="Rectangle 3"/>
          <p:cNvSpPr/>
          <p:nvPr/>
        </p:nvSpPr>
        <p:spPr>
          <a:xfrm>
            <a:off x="190747" y="2190995"/>
            <a:ext cx="5433458" cy="2585323"/>
          </a:xfrm>
          <a:prstGeom prst="rect">
            <a:avLst/>
          </a:prstGeom>
        </p:spPr>
        <p:txBody>
          <a:bodyPr wrap="square">
            <a:spAutoFit/>
          </a:bodyPr>
          <a:lstStyle/>
          <a:p>
            <a:r>
              <a:rPr lang="fr-FR" sz="1400" dirty="0">
                <a:solidFill>
                  <a:schemeClr val="tx1">
                    <a:lumMod val="50000"/>
                    <a:lumOff val="50000"/>
                  </a:schemeClr>
                </a:solidFill>
              </a:rPr>
              <a:t>"Elle nous sauve parfois la vie. Mais elle peut aussi nous la gâcher. Elle nous fait trembler, pleurer, reculer. Elle nous contraint à de multiples renoncements. Elle nous frappe tous. Elle est un handicap pour la moitié d'entre nous. Et elle vole sa liberté à une personne sur dix. </a:t>
            </a:r>
          </a:p>
          <a:p>
            <a:r>
              <a:rPr lang="fr-FR" sz="1400" dirty="0">
                <a:solidFill>
                  <a:schemeClr val="tx1">
                    <a:lumMod val="50000"/>
                    <a:lumOff val="50000"/>
                  </a:schemeClr>
                </a:solidFill>
              </a:rPr>
              <a:t>Qui est-elle ? La peur...".</a:t>
            </a:r>
          </a:p>
          <a:p>
            <a:r>
              <a:rPr lang="fr-FR" sz="1400" dirty="0">
                <a:solidFill>
                  <a:schemeClr val="tx1">
                    <a:lumMod val="50000"/>
                    <a:lumOff val="50000"/>
                  </a:schemeClr>
                </a:solidFill>
              </a:rPr>
              <a:t>Christophe André </a:t>
            </a:r>
          </a:p>
          <a:p>
            <a:endParaRPr lang="fr-FR" sz="800" dirty="0">
              <a:solidFill>
                <a:schemeClr val="tx1">
                  <a:lumMod val="50000"/>
                  <a:lumOff val="50000"/>
                </a:schemeClr>
              </a:solidFill>
            </a:endParaRPr>
          </a:p>
          <a:p>
            <a:r>
              <a:rPr lang="fr-FR" sz="1400" dirty="0">
                <a:solidFill>
                  <a:schemeClr val="tx1">
                    <a:lumMod val="50000"/>
                    <a:lumOff val="50000"/>
                  </a:schemeClr>
                </a:solidFill>
              </a:rPr>
              <a:t>Alors que faire ? La réponse tient en quatre verbes : accueillir, traverser, dépasser, transformer. </a:t>
            </a:r>
          </a:p>
          <a:p>
            <a:r>
              <a:rPr lang="fr-FR" sz="1400" b="1" i="1" dirty="0">
                <a:solidFill>
                  <a:schemeClr val="tx1">
                    <a:lumMod val="50000"/>
                    <a:lumOff val="50000"/>
                  </a:schemeClr>
                </a:solidFill>
              </a:rPr>
              <a:t>C’est ce que nous vous proposons d’expérimenter, avec l’aide précieuse du plus petit masque du monde, le nez rouge.</a:t>
            </a:r>
          </a:p>
          <a:p>
            <a:endParaRPr lang="fr-FR" sz="1400" b="1" dirty="0">
              <a:solidFill>
                <a:schemeClr val="tx1">
                  <a:lumMod val="50000"/>
                  <a:lumOff val="50000"/>
                </a:schemeClr>
              </a:solidFill>
            </a:endParaRPr>
          </a:p>
        </p:txBody>
      </p:sp>
      <p:pic>
        <p:nvPicPr>
          <p:cNvPr id="6" name="Image 5"/>
          <p:cNvPicPr>
            <a:picLocks noChangeAspect="1"/>
          </p:cNvPicPr>
          <p:nvPr/>
        </p:nvPicPr>
        <p:blipFill>
          <a:blip r:embed="rId2"/>
          <a:stretch>
            <a:fillRect/>
          </a:stretch>
        </p:blipFill>
        <p:spPr>
          <a:xfrm>
            <a:off x="266698" y="0"/>
            <a:ext cx="2137345" cy="2054431"/>
          </a:xfrm>
          <a:prstGeom prst="rect">
            <a:avLst/>
          </a:prstGeom>
        </p:spPr>
      </p:pic>
      <p:sp>
        <p:nvSpPr>
          <p:cNvPr id="3" name="ZoneTexte 2">
            <a:extLst>
              <a:ext uri="{FF2B5EF4-FFF2-40B4-BE49-F238E27FC236}">
                <a16:creationId xmlns:a16="http://schemas.microsoft.com/office/drawing/2014/main" id="{05EAB5D8-CBA7-C240-A959-BEB7F5165CE2}"/>
              </a:ext>
            </a:extLst>
          </p:cNvPr>
          <p:cNvSpPr txBox="1"/>
          <p:nvPr/>
        </p:nvSpPr>
        <p:spPr>
          <a:xfrm>
            <a:off x="5849095" y="2068871"/>
            <a:ext cx="3028207" cy="4739759"/>
          </a:xfrm>
          <a:prstGeom prst="rect">
            <a:avLst/>
          </a:prstGeom>
          <a:noFill/>
        </p:spPr>
        <p:txBody>
          <a:bodyPr wrap="square" rtlCol="0">
            <a:spAutoFit/>
          </a:bodyPr>
          <a:lstStyle/>
          <a:p>
            <a:r>
              <a:rPr lang="fr-FR" sz="1400" b="1" dirty="0">
                <a:solidFill>
                  <a:schemeClr val="tx1">
                    <a:lumMod val="50000"/>
                    <a:lumOff val="50000"/>
                  </a:schemeClr>
                </a:solidFill>
              </a:rPr>
              <a:t>Le</a:t>
            </a:r>
            <a:r>
              <a:rPr lang="fr-FR" sz="1400" dirty="0">
                <a:solidFill>
                  <a:schemeClr val="tx1">
                    <a:lumMod val="50000"/>
                    <a:lumOff val="50000"/>
                  </a:schemeClr>
                </a:solidFill>
              </a:rPr>
              <a:t> </a:t>
            </a:r>
            <a:r>
              <a:rPr lang="fr-FR" sz="1400" b="1" dirty="0">
                <a:solidFill>
                  <a:schemeClr val="tx1">
                    <a:lumMod val="50000"/>
                    <a:lumOff val="50000"/>
                  </a:schemeClr>
                </a:solidFill>
              </a:rPr>
              <a:t>clown</a:t>
            </a:r>
            <a:r>
              <a:rPr lang="fr-FR" sz="1400" dirty="0">
                <a:solidFill>
                  <a:schemeClr val="tx1">
                    <a:lumMod val="50000"/>
                    <a:lumOff val="50000"/>
                  </a:schemeClr>
                </a:solidFill>
              </a:rPr>
              <a:t> partage ses émotions. Chez lui, elles ont plus que le droit de cité. Elles ont le droit d’exister, d’être célébrées. Au plus près de ce qui le traverse Ici et Maintenant, le clown va nous donner une belle leçon d’humanité en nous permettant de vivre la peur pour ce qu’elle est : un sentiment d’agression, de danger… réel ou non. </a:t>
            </a:r>
          </a:p>
          <a:p>
            <a:r>
              <a:rPr lang="fr-FR" sz="1400" dirty="0">
                <a:solidFill>
                  <a:schemeClr val="tx1">
                    <a:lumMod val="50000"/>
                    <a:lumOff val="50000"/>
                  </a:schemeClr>
                </a:solidFill>
              </a:rPr>
              <a:t>Le clown, grâce à sa créativité, nous invitera à explorer les différentes réponses à la peur : figement, combat, fuite. </a:t>
            </a:r>
          </a:p>
          <a:p>
            <a:endParaRPr lang="fr-FR" sz="800" dirty="0">
              <a:solidFill>
                <a:schemeClr val="tx1">
                  <a:lumMod val="50000"/>
                  <a:lumOff val="50000"/>
                </a:schemeClr>
              </a:solidFill>
            </a:endParaRPr>
          </a:p>
          <a:p>
            <a:r>
              <a:rPr lang="fr-FR" sz="1400" b="1" i="1" dirty="0">
                <a:solidFill>
                  <a:schemeClr val="tx1">
                    <a:lumMod val="50000"/>
                    <a:lumOff val="50000"/>
                  </a:schemeClr>
                </a:solidFill>
              </a:rPr>
              <a:t>Le jeu nous permettra de déconstruire les à priori, les jugements, les croyances et les amalgames qui s’y rattachent en cherchant la réponse ajustée à la situation. En un mot comme en cent : il est temps de regarder nos peurs en face ! </a:t>
            </a:r>
          </a:p>
        </p:txBody>
      </p:sp>
      <p:sp>
        <p:nvSpPr>
          <p:cNvPr id="5" name="ZoneTexte 4">
            <a:extLst>
              <a:ext uri="{FF2B5EF4-FFF2-40B4-BE49-F238E27FC236}">
                <a16:creationId xmlns:a16="http://schemas.microsoft.com/office/drawing/2014/main" id="{E3CCFEB2-8127-4C47-AC28-73AE5442BDA2}"/>
              </a:ext>
            </a:extLst>
          </p:cNvPr>
          <p:cNvSpPr txBox="1"/>
          <p:nvPr/>
        </p:nvSpPr>
        <p:spPr>
          <a:xfrm>
            <a:off x="368136" y="4820915"/>
            <a:ext cx="4441371" cy="1815882"/>
          </a:xfrm>
          <a:prstGeom prst="rect">
            <a:avLst/>
          </a:prstGeom>
          <a:noFill/>
        </p:spPr>
        <p:txBody>
          <a:bodyPr wrap="square" rtlCol="0">
            <a:spAutoFit/>
          </a:bodyPr>
          <a:lstStyle/>
          <a:p>
            <a:r>
              <a:rPr lang="fr-FR" sz="1400" b="1" dirty="0">
                <a:solidFill>
                  <a:srgbClr val="800080"/>
                </a:solidFill>
              </a:rPr>
              <a:t>Un espace pour : </a:t>
            </a:r>
          </a:p>
          <a:p>
            <a:pPr marL="285750" indent="-285750">
              <a:buFont typeface="Courier New" panose="02070309020205020404" pitchFamily="49" charset="0"/>
              <a:buChar char="o"/>
            </a:pPr>
            <a:r>
              <a:rPr lang="fr-FR" sz="1400" dirty="0">
                <a:solidFill>
                  <a:schemeClr val="tx1">
                    <a:lumMod val="50000"/>
                    <a:lumOff val="50000"/>
                  </a:schemeClr>
                </a:solidFill>
              </a:rPr>
              <a:t>oser explorer ce qui me fait peur</a:t>
            </a:r>
          </a:p>
          <a:p>
            <a:pPr marL="285750" indent="-285750">
              <a:buFont typeface="Courier New" panose="02070309020205020404" pitchFamily="49" charset="0"/>
              <a:buChar char="o"/>
            </a:pPr>
            <a:r>
              <a:rPr lang="fr-FR" sz="1400" dirty="0">
                <a:solidFill>
                  <a:schemeClr val="tx1">
                    <a:lumMod val="50000"/>
                    <a:lumOff val="50000"/>
                  </a:schemeClr>
                </a:solidFill>
              </a:rPr>
              <a:t>faire un pas de côté grâce au jeu</a:t>
            </a:r>
          </a:p>
          <a:p>
            <a:pPr marL="285750" indent="-285750">
              <a:buFont typeface="Courier New" panose="02070309020205020404" pitchFamily="49" charset="0"/>
              <a:buChar char="o"/>
            </a:pPr>
            <a:r>
              <a:rPr lang="fr-FR" sz="1400" dirty="0">
                <a:solidFill>
                  <a:schemeClr val="tx1">
                    <a:lumMod val="50000"/>
                    <a:lumOff val="50000"/>
                  </a:schemeClr>
                </a:solidFill>
              </a:rPr>
              <a:t>s’amuser de ce qui m’encombre</a:t>
            </a:r>
          </a:p>
          <a:p>
            <a:pPr marL="285750" indent="-285750">
              <a:buFont typeface="Courier New" panose="02070309020205020404" pitchFamily="49" charset="0"/>
              <a:buChar char="o"/>
            </a:pPr>
            <a:r>
              <a:rPr lang="fr-FR" sz="1400" dirty="0">
                <a:solidFill>
                  <a:schemeClr val="tx1">
                    <a:lumMod val="50000"/>
                    <a:lumOff val="50000"/>
                  </a:schemeClr>
                </a:solidFill>
              </a:rPr>
              <a:t>exprimer mon authentique</a:t>
            </a:r>
          </a:p>
          <a:p>
            <a:pPr marL="285750" indent="-285750">
              <a:buFont typeface="Courier New" panose="02070309020205020404" pitchFamily="49" charset="0"/>
              <a:buChar char="o"/>
            </a:pPr>
            <a:r>
              <a:rPr lang="fr-FR" sz="1400" dirty="0">
                <a:solidFill>
                  <a:schemeClr val="tx1">
                    <a:lumMod val="50000"/>
                    <a:lumOff val="50000"/>
                  </a:schemeClr>
                </a:solidFill>
              </a:rPr>
              <a:t>partager mon vécu</a:t>
            </a:r>
          </a:p>
          <a:p>
            <a:pPr marL="285750" indent="-285750">
              <a:buFont typeface="Courier New" panose="02070309020205020404" pitchFamily="49" charset="0"/>
              <a:buChar char="o"/>
            </a:pPr>
            <a:r>
              <a:rPr lang="fr-FR" sz="1400" dirty="0">
                <a:solidFill>
                  <a:schemeClr val="tx1">
                    <a:lumMod val="50000"/>
                    <a:lumOff val="50000"/>
                  </a:schemeClr>
                </a:solidFill>
              </a:rPr>
              <a:t>aller plus loin dans l’accueil de qui je suis</a:t>
            </a:r>
          </a:p>
          <a:p>
            <a:pPr marL="285750" indent="-285750">
              <a:buFont typeface="Courier New" panose="02070309020205020404" pitchFamily="49" charset="0"/>
              <a:buChar char="o"/>
            </a:pPr>
            <a:r>
              <a:rPr lang="fr-FR" sz="1400" dirty="0">
                <a:solidFill>
                  <a:schemeClr val="tx1">
                    <a:lumMod val="50000"/>
                    <a:lumOff val="50000"/>
                  </a:schemeClr>
                </a:solidFill>
              </a:rPr>
              <a:t>m’unifier, me réconcilier</a:t>
            </a:r>
          </a:p>
        </p:txBody>
      </p:sp>
      <p:pic>
        <p:nvPicPr>
          <p:cNvPr id="8" name="Image 7" descr="Une image contenant texte, clipart&#10;&#10;Description générée automatiquement">
            <a:extLst>
              <a:ext uri="{FF2B5EF4-FFF2-40B4-BE49-F238E27FC236}">
                <a16:creationId xmlns:a16="http://schemas.microsoft.com/office/drawing/2014/main" id="{378336C8-96AC-2D4A-942F-C74C10F9266A}"/>
              </a:ext>
            </a:extLst>
          </p:cNvPr>
          <p:cNvPicPr>
            <a:picLocks noChangeAspect="1"/>
          </p:cNvPicPr>
          <p:nvPr/>
        </p:nvPicPr>
        <p:blipFill rotWithShape="1">
          <a:blip r:embed="rId3"/>
          <a:srcRect l="14426" t="7237" r="7067" b="5431"/>
          <a:stretch/>
        </p:blipFill>
        <p:spPr>
          <a:xfrm>
            <a:off x="3942610" y="4786630"/>
            <a:ext cx="1432667" cy="188445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24129" y="5934670"/>
            <a:ext cx="4572000" cy="369332"/>
          </a:xfrm>
          <a:prstGeom prst="rect">
            <a:avLst/>
          </a:prstGeom>
        </p:spPr>
        <p:txBody>
          <a:bodyPr>
            <a:spAutoFit/>
          </a:bodyPr>
          <a:lstStyle/>
          <a:p>
            <a:pPr>
              <a:tabLst>
                <a:tab pos="723900" algn="l"/>
                <a:tab pos="1447800" algn="l"/>
                <a:tab pos="2171700" algn="l"/>
                <a:tab pos="2895600" algn="l"/>
                <a:tab pos="3619500" algn="l"/>
              </a:tabLst>
            </a:pPr>
            <a:endParaRPr lang="fr-FR" i="1" dirty="0">
              <a:solidFill>
                <a:srgbClr val="000000"/>
              </a:solidFill>
              <a:latin typeface="Calibri" charset="0"/>
              <a:ea typeface="Arial Unicode MS" charset="0"/>
              <a:cs typeface="Arial Unicode MS" charset="0"/>
            </a:endParaRPr>
          </a:p>
        </p:txBody>
      </p:sp>
      <p:graphicFrame>
        <p:nvGraphicFramePr>
          <p:cNvPr id="5" name="Tableau 4"/>
          <p:cNvGraphicFramePr>
            <a:graphicFrameLocks noGrp="1"/>
          </p:cNvGraphicFramePr>
          <p:nvPr>
            <p:extLst>
              <p:ext uri="{D42A27DB-BD31-4B8C-83A1-F6EECF244321}">
                <p14:modId xmlns:p14="http://schemas.microsoft.com/office/powerpoint/2010/main" val="1032765284"/>
              </p:ext>
            </p:extLst>
          </p:nvPr>
        </p:nvGraphicFramePr>
        <p:xfrm>
          <a:off x="292100" y="939300"/>
          <a:ext cx="8623299" cy="5770881"/>
        </p:xfrm>
        <a:graphic>
          <a:graphicData uri="http://schemas.openxmlformats.org/drawingml/2006/table">
            <a:tbl>
              <a:tblPr firstRow="1" bandRow="1">
                <a:tableStyleId>{D27102A9-8310-4765-A935-A1911B00CA55}</a:tableStyleId>
              </a:tblPr>
              <a:tblGrid>
                <a:gridCol w="5011420">
                  <a:extLst>
                    <a:ext uri="{9D8B030D-6E8A-4147-A177-3AD203B41FA5}">
                      <a16:colId xmlns:a16="http://schemas.microsoft.com/office/drawing/2014/main" val="20000"/>
                    </a:ext>
                  </a:extLst>
                </a:gridCol>
                <a:gridCol w="208280">
                  <a:extLst>
                    <a:ext uri="{9D8B030D-6E8A-4147-A177-3AD203B41FA5}">
                      <a16:colId xmlns:a16="http://schemas.microsoft.com/office/drawing/2014/main" val="20001"/>
                    </a:ext>
                  </a:extLst>
                </a:gridCol>
                <a:gridCol w="3403599">
                  <a:extLst>
                    <a:ext uri="{9D8B030D-6E8A-4147-A177-3AD203B41FA5}">
                      <a16:colId xmlns:a16="http://schemas.microsoft.com/office/drawing/2014/main" val="20002"/>
                    </a:ext>
                  </a:extLst>
                </a:gridCol>
              </a:tblGrid>
              <a:tr h="5770881">
                <a:tc>
                  <a:txBody>
                    <a:bodyPr/>
                    <a:lstStyle/>
                    <a:p>
                      <a:endParaRPr lang="fr-FR" sz="1400" dirty="0">
                        <a:solidFill>
                          <a:srgbClr val="800080"/>
                        </a:solidFill>
                        <a:latin typeface="+mn-lt"/>
                      </a:endParaRPr>
                    </a:p>
                    <a:p>
                      <a:r>
                        <a:rPr lang="fr-FR" sz="1400" dirty="0">
                          <a:solidFill>
                            <a:srgbClr val="800080"/>
                          </a:solidFill>
                          <a:latin typeface="+mn-lt"/>
                        </a:rPr>
                        <a:t>Pour qui ?</a:t>
                      </a:r>
                      <a:r>
                        <a:rPr lang="fr-FR" sz="1400" baseline="0" dirty="0">
                          <a:solidFill>
                            <a:srgbClr val="800080"/>
                          </a:solidFill>
                          <a:latin typeface="+mn-lt"/>
                        </a:rPr>
                        <a:t> </a:t>
                      </a:r>
                    </a:p>
                    <a:p>
                      <a:r>
                        <a:rPr lang="fr-FR" sz="1400" b="0" kern="1200" baseline="0" dirty="0">
                          <a:solidFill>
                            <a:srgbClr val="7F7F7F"/>
                          </a:solidFill>
                          <a:latin typeface="+mn-lt"/>
                          <a:ea typeface="+mn-ea"/>
                          <a:cs typeface="+mn-cs"/>
                        </a:rPr>
                        <a:t>Ouvert à tous ceux et toutes celles que le sujet interpelle, même </a:t>
                      </a:r>
                      <a:r>
                        <a:rPr lang="fr-FR" sz="1400" b="0" kern="1200" baseline="0" dirty="0" err="1">
                          <a:solidFill>
                            <a:srgbClr val="7F7F7F"/>
                          </a:solidFill>
                          <a:latin typeface="+mn-lt"/>
                          <a:ea typeface="+mn-ea"/>
                          <a:cs typeface="+mn-cs"/>
                        </a:rPr>
                        <a:t>débutant.es</a:t>
                      </a:r>
                      <a:r>
                        <a:rPr lang="fr-FR" sz="1400" b="0" kern="1200" baseline="0" dirty="0">
                          <a:solidFill>
                            <a:srgbClr val="7F7F7F"/>
                          </a:solidFill>
                          <a:latin typeface="+mn-lt"/>
                          <a:ea typeface="+mn-ea"/>
                          <a:cs typeface="+mn-cs"/>
                        </a:rPr>
                        <a:t> en clown.</a:t>
                      </a:r>
                    </a:p>
                    <a:p>
                      <a:endParaRPr lang="fr-FR" sz="1400" b="0" kern="1200" baseline="0" dirty="0">
                        <a:solidFill>
                          <a:srgbClr val="7F7F7F"/>
                        </a:solidFill>
                        <a:latin typeface="+mn-lt"/>
                        <a:ea typeface="+mn-ea"/>
                        <a:cs typeface="+mn-cs"/>
                      </a:endParaRPr>
                    </a:p>
                    <a:p>
                      <a:pPr marL="0" algn="l" defTabSz="457200" rtl="0" eaLnBrk="1" latinLnBrk="0" hangingPunct="1"/>
                      <a:r>
                        <a:rPr lang="fr-FR" sz="1400" b="1" kern="1200" dirty="0">
                          <a:solidFill>
                            <a:srgbClr val="800080"/>
                          </a:solidFill>
                          <a:latin typeface="+mn-lt"/>
                          <a:ea typeface="+mn-ea"/>
                          <a:cs typeface="+mn-cs"/>
                        </a:rPr>
                        <a:t>Nos bases d’intervention</a:t>
                      </a:r>
                      <a:endParaRPr lang="fr-FR" sz="1400" b="0" kern="1200" baseline="0" dirty="0">
                        <a:solidFill>
                          <a:srgbClr val="7F7F7F"/>
                        </a:solidFill>
                        <a:latin typeface="+mn-lt"/>
                        <a:ea typeface="+mn-ea"/>
                        <a:cs typeface="+mn-cs"/>
                      </a:endParaRPr>
                    </a:p>
                    <a:p>
                      <a:r>
                        <a:rPr lang="fr-FR" sz="1400" b="0" kern="1200" baseline="0" dirty="0">
                          <a:solidFill>
                            <a:srgbClr val="7F7F7F"/>
                          </a:solidFill>
                          <a:latin typeface="+mn-lt"/>
                          <a:ea typeface="+mn-ea"/>
                          <a:cs typeface="+mn-cs"/>
                        </a:rPr>
                        <a:t>La</a:t>
                      </a:r>
                      <a:r>
                        <a:rPr lang="fr-FR" sz="1400" b="0" kern="1200" dirty="0">
                          <a:solidFill>
                            <a:srgbClr val="7F7F7F"/>
                          </a:solidFill>
                          <a:latin typeface="+mn-lt"/>
                          <a:ea typeface="+mn-ea"/>
                          <a:cs typeface="+mn-cs"/>
                        </a:rPr>
                        <a:t> Gestalt-thérapie est une approche thérapeutique utilisée en</a:t>
                      </a:r>
                      <a:r>
                        <a:rPr lang="fr-FR" sz="1400" b="0" kern="1200" baseline="0" dirty="0">
                          <a:solidFill>
                            <a:srgbClr val="7F7F7F"/>
                          </a:solidFill>
                          <a:latin typeface="+mn-lt"/>
                          <a:ea typeface="+mn-ea"/>
                          <a:cs typeface="+mn-cs"/>
                        </a:rPr>
                        <a:t> </a:t>
                      </a:r>
                      <a:r>
                        <a:rPr lang="fr-FR" sz="1400" b="0" kern="1200" dirty="0">
                          <a:solidFill>
                            <a:srgbClr val="7F7F7F"/>
                          </a:solidFill>
                          <a:latin typeface="+mn-lt"/>
                          <a:ea typeface="+mn-ea"/>
                          <a:cs typeface="+mn-cs"/>
                        </a:rPr>
                        <a:t>relation d’aide, psychothérapie et coaching. Elle permet de « donner forme » à ce qui se passe en nous, d’identifier et de modifier la façon dont nous sommes en relation avec nous-mêmes et avec notre environnement. Elle envisage la santé dans une perspective globale où corps et psyché sont simultanément pris en compte.</a:t>
                      </a:r>
                      <a:r>
                        <a:rPr lang="fr-FR" sz="1400" b="0" kern="1200" baseline="0" dirty="0">
                          <a:solidFill>
                            <a:srgbClr val="7F7F7F"/>
                          </a:solidFill>
                          <a:latin typeface="+mn-lt"/>
                          <a:ea typeface="+mn-ea"/>
                          <a:cs typeface="+mn-cs"/>
                        </a:rPr>
                        <a:t> </a:t>
                      </a:r>
                      <a:br>
                        <a:rPr lang="fr-FR" sz="1400" b="1" kern="1200" dirty="0">
                          <a:solidFill>
                            <a:srgbClr val="800080"/>
                          </a:solidFill>
                          <a:latin typeface="+mn-lt"/>
                          <a:ea typeface="+mn-ea"/>
                          <a:cs typeface="+mn-cs"/>
                        </a:rPr>
                      </a:br>
                      <a:r>
                        <a:rPr lang="fr-FR" sz="1400" b="1" i="1" kern="1200" dirty="0">
                          <a:solidFill>
                            <a:srgbClr val="7F7F7F"/>
                          </a:solidFill>
                          <a:latin typeface="+mn-lt"/>
                          <a:ea typeface="+mn-ea"/>
                          <a:cs typeface="+mn-cs"/>
                        </a:rPr>
                        <a:t>Elle réhabilite le ressenti émotionnel souvent censuré par la culture occidentale. </a:t>
                      </a:r>
                      <a:br>
                        <a:rPr lang="fr-FR" sz="1400" b="1" i="1" kern="1200" dirty="0">
                          <a:solidFill>
                            <a:srgbClr val="7F7F7F"/>
                          </a:solidFill>
                          <a:latin typeface="+mn-lt"/>
                          <a:ea typeface="+mn-ea"/>
                          <a:cs typeface="+mn-cs"/>
                        </a:rPr>
                      </a:br>
                      <a:r>
                        <a:rPr lang="fr-FR" sz="1400" b="1" i="1" kern="1200" dirty="0">
                          <a:solidFill>
                            <a:srgbClr val="7F7F7F"/>
                          </a:solidFill>
                          <a:latin typeface="+mn-lt"/>
                          <a:ea typeface="+mn-ea"/>
                          <a:cs typeface="+mn-cs"/>
                        </a:rPr>
                        <a:t>Elle s'inscrit dans le courant humaniste et existentialiste.</a:t>
                      </a:r>
                    </a:p>
                    <a:p>
                      <a:endParaRPr lang="fr-FR" sz="1400" b="0" kern="1200" baseline="0" dirty="0">
                        <a:solidFill>
                          <a:srgbClr val="7F7F7F"/>
                        </a:solidFill>
                        <a:latin typeface="+mn-lt"/>
                        <a:ea typeface="+mn-ea"/>
                        <a:cs typeface="+mn-cs"/>
                      </a:endParaRPr>
                    </a:p>
                    <a:p>
                      <a:r>
                        <a:rPr lang="fr-FR" sz="1400" b="1" kern="1200" baseline="0">
                          <a:solidFill>
                            <a:srgbClr val="7F7F7F"/>
                          </a:solidFill>
                          <a:latin typeface="+mn-lt"/>
                          <a:ea typeface="+mn-ea"/>
                          <a:cs typeface="+mn-cs"/>
                        </a:rPr>
                        <a:t>Le Clown-Gestalt</a:t>
                      </a:r>
                      <a:endParaRPr lang="fr-FR" sz="1400" b="1" kern="1200" baseline="0" dirty="0">
                        <a:solidFill>
                          <a:srgbClr val="7F7F7F"/>
                        </a:solidFill>
                        <a:latin typeface="+mn-lt"/>
                        <a:ea typeface="+mn-ea"/>
                        <a:cs typeface="+mn-cs"/>
                      </a:endParaRPr>
                    </a:p>
                    <a:p>
                      <a:r>
                        <a:rPr lang="fr-FR" sz="1400" b="0" kern="1200" baseline="0" dirty="0">
                          <a:solidFill>
                            <a:srgbClr val="7F7F7F"/>
                          </a:solidFill>
                          <a:latin typeface="+mn-lt"/>
                          <a:ea typeface="+mn-ea"/>
                          <a:cs typeface="+mn-cs"/>
                        </a:rPr>
                        <a:t>Le clown et la Gestalt partagent les mêmes outils : le travail sur l’émotionnel, le corps, l’Ici et Maintenant, la relation à soi, à l’autre, à l’environnement. Il est donc très pertinent de les marier pour en faire un outil encore plus puissant, avec, cerise sur le gâteau par l’intermédiaire du nez rouge, la notion de décalage par le jeu. Il est souvent plus facile (et plus joyeux, plus libérateur !) d’aborder de biais que frontalement…</a:t>
                      </a:r>
                      <a:endParaRPr lang="fr-FR" sz="1800" b="1" kern="1200" dirty="0">
                        <a:solidFill>
                          <a:schemeClr val="tx1"/>
                        </a:solidFill>
                        <a:effectLst/>
                        <a:latin typeface="+mn-lt"/>
                        <a:ea typeface="+mn-ea"/>
                        <a:cs typeface="+mn-cs"/>
                      </a:endParaRPr>
                    </a:p>
                    <a:p>
                      <a:endParaRPr lang="fr-FR" sz="800" b="0" kern="1200" baseline="0" dirty="0">
                        <a:solidFill>
                          <a:srgbClr val="7F7F7F"/>
                        </a:solidFill>
                        <a:latin typeface="+mn-lt"/>
                        <a:ea typeface="+mn-ea"/>
                        <a:cs typeface="+mn-cs"/>
                      </a:endParaRPr>
                    </a:p>
                  </a:txBody>
                  <a:tcPr/>
                </a:tc>
                <a:tc>
                  <a:txBody>
                    <a:bodyPr/>
                    <a:lstStyle/>
                    <a:p>
                      <a:pPr marL="0" lvl="1" indent="-119063" algn="l" defTabSz="457200" rtl="0" eaLnBrk="1" latinLnBrk="0" hangingPunct="1">
                        <a:lnSpc>
                          <a:spcPct val="100000"/>
                        </a:lnSpc>
                        <a:spcBef>
                          <a:spcPts val="300"/>
                        </a:spcBef>
                        <a:buClr>
                          <a:srgbClr val="5B5B5A"/>
                        </a:buClr>
                        <a:buSzPct val="45000"/>
                        <a:buFont typeface="Arial" charset="0"/>
                        <a:buChar char="•"/>
                        <a:tabLst>
                          <a:tab pos="723900" algn="l"/>
                          <a:tab pos="1447800" algn="l"/>
                          <a:tab pos="2171700" algn="l"/>
                          <a:tab pos="2895600" algn="l"/>
                          <a:tab pos="3619500" algn="l"/>
                          <a:tab pos="4343400" algn="l"/>
                          <a:tab pos="5067300" algn="l"/>
                          <a:tab pos="5791200" algn="l"/>
                          <a:tab pos="6515100" algn="l"/>
                        </a:tabLst>
                      </a:pPr>
                      <a:endParaRPr lang="fr-FR" sz="1400" b="0" kern="1200" baseline="0" dirty="0">
                        <a:solidFill>
                          <a:schemeClr val="bg1">
                            <a:lumMod val="50000"/>
                          </a:schemeClr>
                        </a:solidFill>
                        <a:latin typeface="+mn-lt"/>
                        <a:ea typeface="+mn-ea"/>
                        <a:cs typeface="+mn-cs"/>
                      </a:endParaRPr>
                    </a:p>
                  </a:txBody>
                  <a:tcPr/>
                </a:tc>
                <a:tc>
                  <a:txBody>
                    <a:bodyPr/>
                    <a:lstStyle/>
                    <a:p>
                      <a:endParaRPr lang="fr-FR" sz="1400" baseline="0" dirty="0">
                        <a:solidFill>
                          <a:srgbClr val="800080"/>
                        </a:solidFill>
                        <a:latin typeface="+mn-lt"/>
                      </a:endParaRPr>
                    </a:p>
                    <a:p>
                      <a:r>
                        <a:rPr lang="fr-FR" sz="1400" baseline="0" dirty="0">
                          <a:solidFill>
                            <a:srgbClr val="800080"/>
                          </a:solidFill>
                          <a:latin typeface="+mn-lt"/>
                        </a:rPr>
                        <a:t>Quand ? Où ? Combien ? </a:t>
                      </a:r>
                    </a:p>
                    <a:p>
                      <a:pPr marL="0" marR="0" indent="0" algn="l" defTabSz="457200" rtl="0" eaLnBrk="1" fontAlgn="auto" latinLnBrk="0" hangingPunct="1">
                        <a:lnSpc>
                          <a:spcPct val="100000"/>
                        </a:lnSpc>
                        <a:spcBef>
                          <a:spcPts val="0"/>
                        </a:spcBef>
                        <a:spcAft>
                          <a:spcPts val="0"/>
                        </a:spcAft>
                        <a:buClrTx/>
                        <a:buSzTx/>
                        <a:buFontTx/>
                        <a:buNone/>
                        <a:tabLst/>
                        <a:defRPr/>
                      </a:pPr>
                      <a:r>
                        <a:rPr lang="fr-FR" sz="1400" b="0" kern="1200" baseline="0" dirty="0">
                          <a:solidFill>
                            <a:srgbClr val="7F7F7F"/>
                          </a:solidFill>
                          <a:latin typeface="+mn-lt"/>
                          <a:ea typeface="+mn-ea"/>
                          <a:cs typeface="+mn-cs"/>
                        </a:rPr>
                        <a:t>30 et 31 mars 2024</a:t>
                      </a:r>
                    </a:p>
                    <a:p>
                      <a:endParaRPr lang="fr-FR" sz="1400" b="0" baseline="0" dirty="0">
                        <a:solidFill>
                          <a:schemeClr val="bg1">
                            <a:lumMod val="50000"/>
                          </a:schemeClr>
                        </a:solidFill>
                        <a:latin typeface="+mn-lt"/>
                      </a:endParaRPr>
                    </a:p>
                    <a:p>
                      <a:r>
                        <a:rPr lang="fr-FR" sz="1400" b="0" baseline="0" dirty="0">
                          <a:solidFill>
                            <a:schemeClr val="bg1">
                              <a:lumMod val="50000"/>
                            </a:schemeClr>
                          </a:solidFill>
                          <a:latin typeface="+mn-lt"/>
                        </a:rPr>
                        <a:t>À Paris intra-muros (adresse communiquée à l’inscription) </a:t>
                      </a:r>
                    </a:p>
                    <a:p>
                      <a:endParaRPr lang="fr-FR" sz="1400" b="0" baseline="0" dirty="0">
                        <a:solidFill>
                          <a:schemeClr val="bg1">
                            <a:lumMod val="50000"/>
                          </a:schemeClr>
                        </a:solidFill>
                        <a:latin typeface="+mn-lt"/>
                      </a:endParaRPr>
                    </a:p>
                    <a:p>
                      <a:r>
                        <a:rPr lang="fr-FR" sz="1400" b="0" baseline="0" dirty="0">
                          <a:solidFill>
                            <a:schemeClr val="bg1">
                              <a:lumMod val="50000"/>
                            </a:schemeClr>
                          </a:solidFill>
                          <a:latin typeface="+mn-lt"/>
                        </a:rPr>
                        <a:t>De 10H à 18H </a:t>
                      </a:r>
                    </a:p>
                    <a:p>
                      <a:endParaRPr lang="fr-FR" sz="900" b="0" baseline="0" dirty="0">
                        <a:solidFill>
                          <a:schemeClr val="bg1">
                            <a:lumMod val="50000"/>
                          </a:schemeClr>
                        </a:solidFill>
                        <a:latin typeface="+mn-lt"/>
                      </a:endParaRPr>
                    </a:p>
                    <a:p>
                      <a:r>
                        <a:rPr lang="fr-FR" sz="1400" b="0" baseline="0" dirty="0">
                          <a:solidFill>
                            <a:schemeClr val="bg1">
                              <a:lumMod val="50000"/>
                            </a:schemeClr>
                          </a:solidFill>
                          <a:latin typeface="+mn-lt"/>
                        </a:rPr>
                        <a:t>260 euros le week-end</a:t>
                      </a: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r>
                        <a:rPr lang="fr-FR" sz="1400" b="1" kern="1200" baseline="0" dirty="0">
                          <a:solidFill>
                            <a:srgbClr val="800080"/>
                          </a:solidFill>
                          <a:latin typeface="+mn-lt"/>
                          <a:ea typeface="+mn-ea"/>
                          <a:cs typeface="+mn-cs"/>
                        </a:rPr>
                        <a:t>Qui sommes-nous ? </a:t>
                      </a:r>
                    </a:p>
                    <a:p>
                      <a:pPr marL="0" algn="l" defTabSz="457200" rtl="0" eaLnBrk="1" latinLnBrk="0" hangingPunct="1"/>
                      <a:r>
                        <a:rPr lang="fr-FR" sz="1400" b="0" kern="1200" baseline="0" dirty="0">
                          <a:solidFill>
                            <a:schemeClr val="bg1">
                              <a:lumMod val="50000"/>
                            </a:schemeClr>
                          </a:solidFill>
                          <a:latin typeface="+mn-lt"/>
                          <a:ea typeface="+mn-ea"/>
                          <a:cs typeface="+mn-cs"/>
                        </a:rPr>
                        <a:t>Marie-Christine Cornou, Gestalt-thérapeute</a:t>
                      </a:r>
                    </a:p>
                    <a:p>
                      <a:pPr marL="0" algn="l" defTabSz="457200" rtl="0" eaLnBrk="1" latinLnBrk="0" hangingPunct="1"/>
                      <a:r>
                        <a:rPr lang="fr-FR" sz="1400" b="0" kern="1200" baseline="0" dirty="0">
                          <a:solidFill>
                            <a:schemeClr val="bg1">
                              <a:lumMod val="50000"/>
                            </a:schemeClr>
                          </a:solidFill>
                          <a:latin typeface="+mn-lt"/>
                          <a:ea typeface="+mn-ea"/>
                          <a:cs typeface="+mn-cs"/>
                        </a:rPr>
                        <a:t>Praticienne EMDR et ICV </a:t>
                      </a:r>
                    </a:p>
                    <a:p>
                      <a:pPr marL="0" algn="l" defTabSz="457200" rtl="0" eaLnBrk="1" latinLnBrk="0" hangingPunct="1"/>
                      <a:r>
                        <a:rPr lang="fr-FR" sz="1400" b="0" kern="1200" baseline="0" dirty="0">
                          <a:solidFill>
                            <a:schemeClr val="bg1">
                              <a:lumMod val="50000"/>
                            </a:schemeClr>
                          </a:solidFill>
                          <a:latin typeface="+mn-lt"/>
                          <a:ea typeface="+mn-ea"/>
                          <a:cs typeface="+mn-cs"/>
                          <a:hlinkClick r:id="rId2"/>
                        </a:rPr>
                        <a:t>contact@zebreandco.com  </a:t>
                      </a:r>
                      <a:endParaRPr lang="fr-FR" sz="1400" b="0" kern="1200" baseline="0" dirty="0">
                        <a:solidFill>
                          <a:schemeClr val="bg1">
                            <a:lumMod val="50000"/>
                          </a:schemeClr>
                        </a:solidFill>
                        <a:latin typeface="+mn-lt"/>
                        <a:ea typeface="+mn-ea"/>
                        <a:cs typeface="+mn-cs"/>
                      </a:endParaRPr>
                    </a:p>
                    <a:p>
                      <a:pPr marL="0" algn="l" defTabSz="457200" rtl="0" eaLnBrk="1" latinLnBrk="0" hangingPunct="1"/>
                      <a:r>
                        <a:rPr lang="fr-FR" sz="1400" b="0" kern="1200" baseline="0" dirty="0">
                          <a:solidFill>
                            <a:schemeClr val="bg1">
                              <a:lumMod val="50000"/>
                            </a:schemeClr>
                          </a:solidFill>
                          <a:latin typeface="+mn-lt"/>
                          <a:ea typeface="+mn-ea"/>
                          <a:cs typeface="+mn-cs"/>
                          <a:hlinkClick r:id="rId3"/>
                        </a:rPr>
                        <a:t>www.zebreandco.com</a:t>
                      </a:r>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r>
                        <a:rPr lang="fr-FR" sz="1400" b="0" kern="1200" baseline="0" dirty="0">
                          <a:solidFill>
                            <a:schemeClr val="bg1">
                              <a:lumMod val="50000"/>
                            </a:schemeClr>
                          </a:solidFill>
                          <a:latin typeface="+mn-lt"/>
                          <a:ea typeface="+mn-ea"/>
                          <a:cs typeface="+mn-cs"/>
                        </a:rPr>
                        <a:t>Sophie </a:t>
                      </a:r>
                      <a:r>
                        <a:rPr lang="fr-FR" sz="1400" b="0" kern="1200" baseline="0" dirty="0" err="1">
                          <a:solidFill>
                            <a:schemeClr val="bg1">
                              <a:lumMod val="50000"/>
                            </a:schemeClr>
                          </a:solidFill>
                          <a:latin typeface="+mn-lt"/>
                          <a:ea typeface="+mn-ea"/>
                          <a:cs typeface="+mn-cs"/>
                        </a:rPr>
                        <a:t>Daugé</a:t>
                      </a:r>
                      <a:r>
                        <a:rPr lang="fr-FR" sz="1400" b="0" kern="1200" baseline="0" dirty="0">
                          <a:solidFill>
                            <a:schemeClr val="bg1">
                              <a:lumMod val="50000"/>
                            </a:schemeClr>
                          </a:solidFill>
                          <a:latin typeface="+mn-lt"/>
                          <a:ea typeface="+mn-ea"/>
                          <a:cs typeface="+mn-cs"/>
                        </a:rPr>
                        <a:t>, Gestalt-thérapeute et artiste-clown</a:t>
                      </a:r>
                    </a:p>
                    <a:p>
                      <a:pPr marL="0" algn="l" defTabSz="457200" rtl="0" eaLnBrk="1" latinLnBrk="0" hangingPunct="1"/>
                      <a:r>
                        <a:rPr lang="fr-FR" sz="1400" b="0" kern="1200" baseline="0" dirty="0">
                          <a:solidFill>
                            <a:schemeClr val="bg1">
                              <a:lumMod val="50000"/>
                            </a:schemeClr>
                          </a:solidFill>
                          <a:latin typeface="+mn-lt"/>
                          <a:ea typeface="+mn-ea"/>
                          <a:cs typeface="+mn-cs"/>
                          <a:hlinkClick r:id="rId4"/>
                        </a:rPr>
                        <a:t>isolde.dauge@gmail.com</a:t>
                      </a:r>
                      <a:endParaRPr lang="fr-FR" sz="1400" b="0" kern="1200" baseline="0" dirty="0">
                        <a:solidFill>
                          <a:schemeClr val="bg1">
                            <a:lumMod val="50000"/>
                          </a:schemeClr>
                        </a:solidFill>
                        <a:latin typeface="+mn-lt"/>
                        <a:ea typeface="+mn-ea"/>
                        <a:cs typeface="+mn-cs"/>
                      </a:endParaRPr>
                    </a:p>
                    <a:p>
                      <a:pPr marL="0" algn="l" defTabSz="457200" rtl="0" eaLnBrk="1" latinLnBrk="0" hangingPunct="1"/>
                      <a:r>
                        <a:rPr lang="fr-FR" sz="1400" b="0" kern="1200" baseline="0" dirty="0">
                          <a:solidFill>
                            <a:schemeClr val="bg1">
                              <a:lumMod val="50000"/>
                            </a:schemeClr>
                          </a:solidFill>
                          <a:latin typeface="+mn-lt"/>
                          <a:ea typeface="+mn-ea"/>
                          <a:cs typeface="+mn-cs"/>
                          <a:hlinkClick r:id="rId5"/>
                        </a:rPr>
                        <a:t>http://www.hautslesmasques.fr/</a:t>
                      </a:r>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p>
                      <a:pPr marL="0" algn="l" defTabSz="457200" rtl="0" eaLnBrk="1" latinLnBrk="0" hangingPunct="1"/>
                      <a:endParaRPr lang="fr-FR" sz="1400" b="0" kern="1200" baseline="0" dirty="0">
                        <a:solidFill>
                          <a:schemeClr val="bg1">
                            <a:lumMod val="50000"/>
                          </a:schemeClr>
                        </a:solidFill>
                        <a:latin typeface="+mn-lt"/>
                        <a:ea typeface="+mn-ea"/>
                        <a:cs typeface="+mn-cs"/>
                      </a:endParaRPr>
                    </a:p>
                  </a:txBody>
                  <a:tcPr/>
                </a:tc>
                <a:extLst>
                  <a:ext uri="{0D108BD9-81ED-4DB2-BD59-A6C34878D82A}">
                    <a16:rowId xmlns:a16="http://schemas.microsoft.com/office/drawing/2014/main" val="10000"/>
                  </a:ext>
                </a:extLst>
              </a:tr>
            </a:tbl>
          </a:graphicData>
        </a:graphic>
      </p:graphicFrame>
      <p:sp>
        <p:nvSpPr>
          <p:cNvPr id="6" name="ZoneTexte 5"/>
          <p:cNvSpPr txBox="1"/>
          <p:nvPr/>
        </p:nvSpPr>
        <p:spPr>
          <a:xfrm>
            <a:off x="1104900" y="75265"/>
            <a:ext cx="7747000" cy="830997"/>
          </a:xfrm>
          <a:prstGeom prst="rect">
            <a:avLst/>
          </a:prstGeom>
          <a:noFill/>
        </p:spPr>
        <p:txBody>
          <a:bodyPr wrap="square" rtlCol="0">
            <a:spAutoFit/>
          </a:bodyPr>
          <a:lstStyle/>
          <a:p>
            <a:pPr algn="ctr"/>
            <a:r>
              <a:rPr lang="fr-FR" sz="2400" b="1" dirty="0">
                <a:solidFill>
                  <a:srgbClr val="942093"/>
                </a:solidFill>
              </a:rPr>
              <a:t> Stage -  La peur : </a:t>
            </a:r>
            <a:br>
              <a:rPr lang="fr-FR" sz="2400" b="1" dirty="0">
                <a:solidFill>
                  <a:srgbClr val="942093"/>
                </a:solidFill>
              </a:rPr>
            </a:br>
            <a:r>
              <a:rPr lang="fr-FR" sz="2400" b="1" dirty="0">
                <a:solidFill>
                  <a:srgbClr val="942093"/>
                </a:solidFill>
              </a:rPr>
              <a:t>Aller vers une réponse ajustée à la situation</a:t>
            </a:r>
            <a:endParaRPr lang="fr-FR" sz="2800" b="1" dirty="0">
              <a:solidFill>
                <a:srgbClr val="800080"/>
              </a:solidFill>
            </a:endParaRPr>
          </a:p>
        </p:txBody>
      </p:sp>
      <p:pic>
        <p:nvPicPr>
          <p:cNvPr id="12" name="Image 11">
            <a:extLst>
              <a:ext uri="{FF2B5EF4-FFF2-40B4-BE49-F238E27FC236}">
                <a16:creationId xmlns:a16="http://schemas.microsoft.com/office/drawing/2014/main" id="{9CC0F86F-E5B8-5B44-B223-765A88AC45F5}"/>
              </a:ext>
            </a:extLst>
          </p:cNvPr>
          <p:cNvPicPr>
            <a:picLocks noChangeAspect="1"/>
          </p:cNvPicPr>
          <p:nvPr/>
        </p:nvPicPr>
        <p:blipFill>
          <a:blip r:embed="rId6"/>
          <a:stretch>
            <a:fillRect/>
          </a:stretch>
        </p:blipFill>
        <p:spPr>
          <a:xfrm>
            <a:off x="0" y="18341"/>
            <a:ext cx="2042556" cy="887921"/>
          </a:xfrm>
          <a:prstGeom prst="rect">
            <a:avLst/>
          </a:prstGeom>
        </p:spPr>
      </p:pic>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1490</TotalTime>
  <Words>644</Words>
  <Application>Microsoft Macintosh PowerPoint</Application>
  <PresentationFormat>Affichage à l'écran (4:3)</PresentationFormat>
  <Paragraphs>51</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Courier New</vt:lpstr>
      <vt:lpstr>Thème Office</vt:lpstr>
      <vt:lpstr>La peur :  Aller vers une réponse ajustée à la situation « J’ai peur de mon ombre »… « J’en meurs de peur »… « Je n’ose pas me lancer »… « Même pas peur, même pas ma l ».  Ça vous parle ? Bonne nouvelle : ce stage est fait pour vous. </vt:lpstr>
      <vt:lpstr>Présentation PowerPoint</vt:lpstr>
    </vt:vector>
  </TitlesOfParts>
  <Company>MCCI Conseil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Cycle d’ateliers et groupe de paroles pour ados et jeunes adultes </dc:title>
  <dc:creator>Marie-Christine Cornou</dc:creator>
  <cp:lastModifiedBy>Sophie Daugé</cp:lastModifiedBy>
  <cp:revision>36</cp:revision>
  <cp:lastPrinted>2016-12-30T17:27:52Z</cp:lastPrinted>
  <dcterms:created xsi:type="dcterms:W3CDTF">2016-12-30T17:03:44Z</dcterms:created>
  <dcterms:modified xsi:type="dcterms:W3CDTF">2024-06-29T09:45:16Z</dcterms:modified>
</cp:coreProperties>
</file>